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1092" r:id="rId2"/>
    <p:sldId id="1341" r:id="rId3"/>
    <p:sldId id="1345" r:id="rId4"/>
    <p:sldId id="1346" r:id="rId5"/>
    <p:sldId id="1349" r:id="rId6"/>
    <p:sldId id="1347" r:id="rId7"/>
    <p:sldId id="1350" r:id="rId8"/>
    <p:sldId id="1364" r:id="rId9"/>
    <p:sldId id="1365" r:id="rId10"/>
    <p:sldId id="1366" r:id="rId11"/>
    <p:sldId id="1367" r:id="rId12"/>
    <p:sldId id="1351" r:id="rId13"/>
    <p:sldId id="1149" r:id="rId14"/>
    <p:sldId id="1353" r:id="rId15"/>
    <p:sldId id="1360" r:id="rId16"/>
    <p:sldId id="1368" r:id="rId17"/>
    <p:sldId id="1354" r:id="rId18"/>
    <p:sldId id="1361" r:id="rId19"/>
    <p:sldId id="1356" r:id="rId20"/>
    <p:sldId id="1357" r:id="rId21"/>
    <p:sldId id="1358" r:id="rId22"/>
    <p:sldId id="1359" r:id="rId23"/>
    <p:sldId id="1362" r:id="rId24"/>
    <p:sldId id="1352" r:id="rId25"/>
    <p:sldId id="1288" r:id="rId26"/>
    <p:sldId id="1291" r:id="rId27"/>
    <p:sldId id="1293" r:id="rId28"/>
    <p:sldId id="1329" r:id="rId29"/>
    <p:sldId id="1320" r:id="rId30"/>
    <p:sldId id="1297" r:id="rId31"/>
    <p:sldId id="1331" r:id="rId32"/>
    <p:sldId id="1330" r:id="rId33"/>
    <p:sldId id="1321" r:id="rId34"/>
    <p:sldId id="1339" r:id="rId35"/>
    <p:sldId id="1340" r:id="rId36"/>
    <p:sldId id="1300" r:id="rId37"/>
    <p:sldId id="1303" r:id="rId38"/>
    <p:sldId id="1363" r:id="rId39"/>
  </p:sldIdLst>
  <p:sldSz cx="9144000" cy="6858000" type="screen4x3"/>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1BEB"/>
    <a:srgbClr val="9E5ECE"/>
    <a:srgbClr val="0079C1"/>
    <a:srgbClr val="1F4DA0"/>
    <a:srgbClr val="005A9B"/>
    <a:srgbClr val="00558F"/>
    <a:srgbClr val="1852A0"/>
    <a:srgbClr val="648A2C"/>
    <a:srgbClr val="FFFE28"/>
    <a:srgbClr val="234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1" autoAdjust="0"/>
    <p:restoredTop sz="84317" autoAdjust="0"/>
  </p:normalViewPr>
  <p:slideViewPr>
    <p:cSldViewPr snapToGrid="0" snapToObjects="1">
      <p:cViewPr varScale="1">
        <p:scale>
          <a:sx n="97" d="100"/>
          <a:sy n="97" d="100"/>
        </p:scale>
        <p:origin x="192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10" d="100"/>
          <a:sy n="110" d="100"/>
        </p:scale>
        <p:origin x="-1668" y="2772"/>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335BD6-A22E-412E-8BDE-AE81150093C5}" type="doc">
      <dgm:prSet loTypeId="urn:microsoft.com/office/officeart/2005/8/layout/pyramid1" loCatId="pyramid" qsTypeId="urn:microsoft.com/office/officeart/2005/8/quickstyle/simple1" qsCatId="simple" csTypeId="urn:microsoft.com/office/officeart/2005/8/colors/accent1_2" csCatId="accent1" phldr="1"/>
      <dgm:spPr/>
    </dgm:pt>
    <dgm:pt modelId="{540BA7DF-0DBE-43EB-821E-E2E30D7415EA}">
      <dgm:prSet phldrT="[Text]" custT="1"/>
      <dgm:spPr>
        <a:solidFill>
          <a:schemeClr val="accent2">
            <a:lumMod val="60000"/>
            <a:lumOff val="40000"/>
          </a:schemeClr>
        </a:solidFill>
      </dgm:spPr>
      <dgm:t>
        <a:bodyPr/>
        <a:lstStyle/>
        <a:p>
          <a:r>
            <a:rPr lang="en-US" sz="2400" dirty="0" smtClean="0"/>
            <a:t>High                     Risk</a:t>
          </a:r>
          <a:endParaRPr lang="en-US" sz="2400" dirty="0"/>
        </a:p>
      </dgm:t>
    </dgm:pt>
    <dgm:pt modelId="{6ED27411-A867-481A-BFCE-4FC6C11E12BD}" type="parTrans" cxnId="{7C59EDE7-ECE2-4DE7-8C64-BD8985BA2B0F}">
      <dgm:prSet/>
      <dgm:spPr/>
      <dgm:t>
        <a:bodyPr/>
        <a:lstStyle/>
        <a:p>
          <a:endParaRPr lang="en-US"/>
        </a:p>
      </dgm:t>
    </dgm:pt>
    <dgm:pt modelId="{1E9A6061-107C-44A8-8F66-2A5C098EDA67}" type="sibTrans" cxnId="{7C59EDE7-ECE2-4DE7-8C64-BD8985BA2B0F}">
      <dgm:prSet/>
      <dgm:spPr/>
      <dgm:t>
        <a:bodyPr/>
        <a:lstStyle/>
        <a:p>
          <a:endParaRPr lang="en-US"/>
        </a:p>
      </dgm:t>
    </dgm:pt>
    <dgm:pt modelId="{05D40E68-002F-4DFB-876B-16D6B7B3C2B2}">
      <dgm:prSet phldrT="[Text]" custT="1"/>
      <dgm:spPr>
        <a:solidFill>
          <a:schemeClr val="accent6">
            <a:lumMod val="60000"/>
            <a:lumOff val="40000"/>
          </a:schemeClr>
        </a:solidFill>
      </dgm:spPr>
      <dgm:t>
        <a:bodyPr/>
        <a:lstStyle/>
        <a:p>
          <a:r>
            <a:rPr lang="en-US" sz="2400" dirty="0" smtClean="0"/>
            <a:t>Moderate Risk</a:t>
          </a:r>
          <a:endParaRPr lang="en-US" sz="2400" dirty="0"/>
        </a:p>
      </dgm:t>
    </dgm:pt>
    <dgm:pt modelId="{1CEDEA3F-99F0-4051-B180-E52D25D6D04D}" type="parTrans" cxnId="{B8DB8976-2B4E-48C8-BA75-3A2F20CA191F}">
      <dgm:prSet/>
      <dgm:spPr/>
      <dgm:t>
        <a:bodyPr/>
        <a:lstStyle/>
        <a:p>
          <a:endParaRPr lang="en-US"/>
        </a:p>
      </dgm:t>
    </dgm:pt>
    <dgm:pt modelId="{584D4545-1A1F-4044-B57E-8715F2D2FE03}" type="sibTrans" cxnId="{B8DB8976-2B4E-48C8-BA75-3A2F20CA191F}">
      <dgm:prSet/>
      <dgm:spPr/>
      <dgm:t>
        <a:bodyPr/>
        <a:lstStyle/>
        <a:p>
          <a:endParaRPr lang="en-US"/>
        </a:p>
      </dgm:t>
    </dgm:pt>
    <dgm:pt modelId="{0F47ABD7-464B-4FB8-AA3C-BEFAD20A743D}">
      <dgm:prSet phldrT="[Text]" custT="1"/>
      <dgm:spPr>
        <a:solidFill>
          <a:schemeClr val="accent3">
            <a:lumMod val="60000"/>
            <a:lumOff val="40000"/>
          </a:schemeClr>
        </a:solidFill>
      </dgm:spPr>
      <dgm:t>
        <a:bodyPr/>
        <a:lstStyle/>
        <a:p>
          <a:r>
            <a:rPr lang="en-US" sz="2400" dirty="0" smtClean="0"/>
            <a:t>Low Risk</a:t>
          </a:r>
          <a:endParaRPr lang="en-US" sz="2400" dirty="0"/>
        </a:p>
      </dgm:t>
    </dgm:pt>
    <dgm:pt modelId="{733B46AA-2BBC-4C01-8150-84F7243DCBC4}" type="parTrans" cxnId="{C5DBF639-C6C7-4949-9911-F0B75BA03DD1}">
      <dgm:prSet/>
      <dgm:spPr/>
      <dgm:t>
        <a:bodyPr/>
        <a:lstStyle/>
        <a:p>
          <a:endParaRPr lang="en-US"/>
        </a:p>
      </dgm:t>
    </dgm:pt>
    <dgm:pt modelId="{26CEC573-7C26-4724-952D-AEA3395B8F74}" type="sibTrans" cxnId="{C5DBF639-C6C7-4949-9911-F0B75BA03DD1}">
      <dgm:prSet/>
      <dgm:spPr/>
      <dgm:t>
        <a:bodyPr/>
        <a:lstStyle/>
        <a:p>
          <a:endParaRPr lang="en-US"/>
        </a:p>
      </dgm:t>
    </dgm:pt>
    <dgm:pt modelId="{65AEC1D5-BDAB-4609-A011-5F406F99F4A4}" type="pres">
      <dgm:prSet presAssocID="{E1335BD6-A22E-412E-8BDE-AE81150093C5}" presName="Name0" presStyleCnt="0">
        <dgm:presLayoutVars>
          <dgm:dir/>
          <dgm:animLvl val="lvl"/>
          <dgm:resizeHandles val="exact"/>
        </dgm:presLayoutVars>
      </dgm:prSet>
      <dgm:spPr/>
    </dgm:pt>
    <dgm:pt modelId="{2A7BE148-DF57-49EB-A1CA-58B5F553B22E}" type="pres">
      <dgm:prSet presAssocID="{540BA7DF-0DBE-43EB-821E-E2E30D7415EA}" presName="Name8" presStyleCnt="0"/>
      <dgm:spPr/>
    </dgm:pt>
    <dgm:pt modelId="{D22C71EE-A8FE-4A7B-8997-2EB956F43B1E}" type="pres">
      <dgm:prSet presAssocID="{540BA7DF-0DBE-43EB-821E-E2E30D7415EA}" presName="level" presStyleLbl="node1" presStyleIdx="0" presStyleCnt="3" custScaleY="146235">
        <dgm:presLayoutVars>
          <dgm:chMax val="1"/>
          <dgm:bulletEnabled val="1"/>
        </dgm:presLayoutVars>
      </dgm:prSet>
      <dgm:spPr/>
      <dgm:t>
        <a:bodyPr/>
        <a:lstStyle/>
        <a:p>
          <a:endParaRPr lang="en-US"/>
        </a:p>
      </dgm:t>
    </dgm:pt>
    <dgm:pt modelId="{C4D2D93B-8A7D-40B6-8858-8E22465F875C}" type="pres">
      <dgm:prSet presAssocID="{540BA7DF-0DBE-43EB-821E-E2E30D7415EA}" presName="levelTx" presStyleLbl="revTx" presStyleIdx="0" presStyleCnt="0">
        <dgm:presLayoutVars>
          <dgm:chMax val="1"/>
          <dgm:bulletEnabled val="1"/>
        </dgm:presLayoutVars>
      </dgm:prSet>
      <dgm:spPr/>
      <dgm:t>
        <a:bodyPr/>
        <a:lstStyle/>
        <a:p>
          <a:endParaRPr lang="en-US"/>
        </a:p>
      </dgm:t>
    </dgm:pt>
    <dgm:pt modelId="{E1860810-1D4B-452A-8E9C-36001A7B07B1}" type="pres">
      <dgm:prSet presAssocID="{05D40E68-002F-4DFB-876B-16D6B7B3C2B2}" presName="Name8" presStyleCnt="0"/>
      <dgm:spPr/>
    </dgm:pt>
    <dgm:pt modelId="{1C0ECC5F-11D0-4380-AD44-AFB882B71103}" type="pres">
      <dgm:prSet presAssocID="{05D40E68-002F-4DFB-876B-16D6B7B3C2B2}" presName="level" presStyleLbl="node1" presStyleIdx="1" presStyleCnt="3" custScaleY="67259" custLinFactNeighborX="-191" custLinFactNeighborY="-187">
        <dgm:presLayoutVars>
          <dgm:chMax val="1"/>
          <dgm:bulletEnabled val="1"/>
        </dgm:presLayoutVars>
      </dgm:prSet>
      <dgm:spPr/>
      <dgm:t>
        <a:bodyPr/>
        <a:lstStyle/>
        <a:p>
          <a:endParaRPr lang="en-US"/>
        </a:p>
      </dgm:t>
    </dgm:pt>
    <dgm:pt modelId="{AF079E18-E1E7-41B9-8AAC-582C3F6A1231}" type="pres">
      <dgm:prSet presAssocID="{05D40E68-002F-4DFB-876B-16D6B7B3C2B2}" presName="levelTx" presStyleLbl="revTx" presStyleIdx="0" presStyleCnt="0">
        <dgm:presLayoutVars>
          <dgm:chMax val="1"/>
          <dgm:bulletEnabled val="1"/>
        </dgm:presLayoutVars>
      </dgm:prSet>
      <dgm:spPr/>
      <dgm:t>
        <a:bodyPr/>
        <a:lstStyle/>
        <a:p>
          <a:endParaRPr lang="en-US"/>
        </a:p>
      </dgm:t>
    </dgm:pt>
    <dgm:pt modelId="{BF48379C-04E3-449C-90A6-976622C43A5E}" type="pres">
      <dgm:prSet presAssocID="{0F47ABD7-464B-4FB8-AA3C-BEFAD20A743D}" presName="Name8" presStyleCnt="0"/>
      <dgm:spPr/>
    </dgm:pt>
    <dgm:pt modelId="{04F65711-1BEB-454D-A214-F818C9FB1C74}" type="pres">
      <dgm:prSet presAssocID="{0F47ABD7-464B-4FB8-AA3C-BEFAD20A743D}" presName="level" presStyleLbl="node1" presStyleIdx="2" presStyleCnt="3" custScaleY="76631" custLinFactNeighborY="0">
        <dgm:presLayoutVars>
          <dgm:chMax val="1"/>
          <dgm:bulletEnabled val="1"/>
        </dgm:presLayoutVars>
      </dgm:prSet>
      <dgm:spPr/>
      <dgm:t>
        <a:bodyPr/>
        <a:lstStyle/>
        <a:p>
          <a:endParaRPr lang="en-US"/>
        </a:p>
      </dgm:t>
    </dgm:pt>
    <dgm:pt modelId="{054FFB6C-D2C9-46B9-A46D-3D74E9137C2C}" type="pres">
      <dgm:prSet presAssocID="{0F47ABD7-464B-4FB8-AA3C-BEFAD20A743D}" presName="levelTx" presStyleLbl="revTx" presStyleIdx="0" presStyleCnt="0">
        <dgm:presLayoutVars>
          <dgm:chMax val="1"/>
          <dgm:bulletEnabled val="1"/>
        </dgm:presLayoutVars>
      </dgm:prSet>
      <dgm:spPr/>
      <dgm:t>
        <a:bodyPr/>
        <a:lstStyle/>
        <a:p>
          <a:endParaRPr lang="en-US"/>
        </a:p>
      </dgm:t>
    </dgm:pt>
  </dgm:ptLst>
  <dgm:cxnLst>
    <dgm:cxn modelId="{337EF507-DE94-4415-B45F-FBCC27C7D823}" type="presOf" srcId="{05D40E68-002F-4DFB-876B-16D6B7B3C2B2}" destId="{1C0ECC5F-11D0-4380-AD44-AFB882B71103}" srcOrd="0" destOrd="0" presId="urn:microsoft.com/office/officeart/2005/8/layout/pyramid1"/>
    <dgm:cxn modelId="{4FA2BF75-4EF9-44B8-8D37-DC11E1CDCE22}" type="presOf" srcId="{0F47ABD7-464B-4FB8-AA3C-BEFAD20A743D}" destId="{054FFB6C-D2C9-46B9-A46D-3D74E9137C2C}" srcOrd="1" destOrd="0" presId="urn:microsoft.com/office/officeart/2005/8/layout/pyramid1"/>
    <dgm:cxn modelId="{7CF5F3AD-527F-4129-9B43-56066E833450}" type="presOf" srcId="{540BA7DF-0DBE-43EB-821E-E2E30D7415EA}" destId="{C4D2D93B-8A7D-40B6-8858-8E22465F875C}" srcOrd="1" destOrd="0" presId="urn:microsoft.com/office/officeart/2005/8/layout/pyramid1"/>
    <dgm:cxn modelId="{B8DB8976-2B4E-48C8-BA75-3A2F20CA191F}" srcId="{E1335BD6-A22E-412E-8BDE-AE81150093C5}" destId="{05D40E68-002F-4DFB-876B-16D6B7B3C2B2}" srcOrd="1" destOrd="0" parTransId="{1CEDEA3F-99F0-4051-B180-E52D25D6D04D}" sibTransId="{584D4545-1A1F-4044-B57E-8715F2D2FE03}"/>
    <dgm:cxn modelId="{7C59EDE7-ECE2-4DE7-8C64-BD8985BA2B0F}" srcId="{E1335BD6-A22E-412E-8BDE-AE81150093C5}" destId="{540BA7DF-0DBE-43EB-821E-E2E30D7415EA}" srcOrd="0" destOrd="0" parTransId="{6ED27411-A867-481A-BFCE-4FC6C11E12BD}" sibTransId="{1E9A6061-107C-44A8-8F66-2A5C098EDA67}"/>
    <dgm:cxn modelId="{C5DBF639-C6C7-4949-9911-F0B75BA03DD1}" srcId="{E1335BD6-A22E-412E-8BDE-AE81150093C5}" destId="{0F47ABD7-464B-4FB8-AA3C-BEFAD20A743D}" srcOrd="2" destOrd="0" parTransId="{733B46AA-2BBC-4C01-8150-84F7243DCBC4}" sibTransId="{26CEC573-7C26-4724-952D-AEA3395B8F74}"/>
    <dgm:cxn modelId="{58325E74-A0ED-4334-AD00-A046E3FAA87E}" type="presOf" srcId="{540BA7DF-0DBE-43EB-821E-E2E30D7415EA}" destId="{D22C71EE-A8FE-4A7B-8997-2EB956F43B1E}" srcOrd="0" destOrd="0" presId="urn:microsoft.com/office/officeart/2005/8/layout/pyramid1"/>
    <dgm:cxn modelId="{81DE4638-A728-4F2A-AFDC-4BE6753B6214}" type="presOf" srcId="{05D40E68-002F-4DFB-876B-16D6B7B3C2B2}" destId="{AF079E18-E1E7-41B9-8AAC-582C3F6A1231}" srcOrd="1" destOrd="0" presId="urn:microsoft.com/office/officeart/2005/8/layout/pyramid1"/>
    <dgm:cxn modelId="{1C6C3B4E-EF7F-4EB6-B138-1AEDF5201600}" type="presOf" srcId="{0F47ABD7-464B-4FB8-AA3C-BEFAD20A743D}" destId="{04F65711-1BEB-454D-A214-F818C9FB1C74}" srcOrd="0" destOrd="0" presId="urn:microsoft.com/office/officeart/2005/8/layout/pyramid1"/>
    <dgm:cxn modelId="{0047843F-7CBF-439D-8F0B-4C221807815F}" type="presOf" srcId="{E1335BD6-A22E-412E-8BDE-AE81150093C5}" destId="{65AEC1D5-BDAB-4609-A011-5F406F99F4A4}" srcOrd="0" destOrd="0" presId="urn:microsoft.com/office/officeart/2005/8/layout/pyramid1"/>
    <dgm:cxn modelId="{20CB242E-CBD4-499C-A3D7-F937FDEC66F6}" type="presParOf" srcId="{65AEC1D5-BDAB-4609-A011-5F406F99F4A4}" destId="{2A7BE148-DF57-49EB-A1CA-58B5F553B22E}" srcOrd="0" destOrd="0" presId="urn:microsoft.com/office/officeart/2005/8/layout/pyramid1"/>
    <dgm:cxn modelId="{8EF717A9-3373-4E4F-B878-300692B46C94}" type="presParOf" srcId="{2A7BE148-DF57-49EB-A1CA-58B5F553B22E}" destId="{D22C71EE-A8FE-4A7B-8997-2EB956F43B1E}" srcOrd="0" destOrd="0" presId="urn:microsoft.com/office/officeart/2005/8/layout/pyramid1"/>
    <dgm:cxn modelId="{D08CF6AC-BAE7-4900-90E2-A7A5CF1E9A40}" type="presParOf" srcId="{2A7BE148-DF57-49EB-A1CA-58B5F553B22E}" destId="{C4D2D93B-8A7D-40B6-8858-8E22465F875C}" srcOrd="1" destOrd="0" presId="urn:microsoft.com/office/officeart/2005/8/layout/pyramid1"/>
    <dgm:cxn modelId="{6E7341F5-C3B6-4B57-A621-50D41E0C8254}" type="presParOf" srcId="{65AEC1D5-BDAB-4609-A011-5F406F99F4A4}" destId="{E1860810-1D4B-452A-8E9C-36001A7B07B1}" srcOrd="1" destOrd="0" presId="urn:microsoft.com/office/officeart/2005/8/layout/pyramid1"/>
    <dgm:cxn modelId="{A260873A-44A3-4BFA-9760-7EC129931ECF}" type="presParOf" srcId="{E1860810-1D4B-452A-8E9C-36001A7B07B1}" destId="{1C0ECC5F-11D0-4380-AD44-AFB882B71103}" srcOrd="0" destOrd="0" presId="urn:microsoft.com/office/officeart/2005/8/layout/pyramid1"/>
    <dgm:cxn modelId="{A23889D4-BEE6-44EF-93D8-9FEC12CA4149}" type="presParOf" srcId="{E1860810-1D4B-452A-8E9C-36001A7B07B1}" destId="{AF079E18-E1E7-41B9-8AAC-582C3F6A1231}" srcOrd="1" destOrd="0" presId="urn:microsoft.com/office/officeart/2005/8/layout/pyramid1"/>
    <dgm:cxn modelId="{7EA71E12-8CEB-40D5-A0F4-EAC8A9FD39CE}" type="presParOf" srcId="{65AEC1D5-BDAB-4609-A011-5F406F99F4A4}" destId="{BF48379C-04E3-449C-90A6-976622C43A5E}" srcOrd="2" destOrd="0" presId="urn:microsoft.com/office/officeart/2005/8/layout/pyramid1"/>
    <dgm:cxn modelId="{B0B7CB55-FF80-409C-8BAD-57E92DA3D17B}" type="presParOf" srcId="{BF48379C-04E3-449C-90A6-976622C43A5E}" destId="{04F65711-1BEB-454D-A214-F818C9FB1C74}" srcOrd="0" destOrd="0" presId="urn:microsoft.com/office/officeart/2005/8/layout/pyramid1"/>
    <dgm:cxn modelId="{F8388DF1-654F-48EF-A603-668A510553A2}" type="presParOf" srcId="{BF48379C-04E3-449C-90A6-976622C43A5E}" destId="{054FFB6C-D2C9-46B9-A46D-3D74E9137C2C}"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FDB9BB-600B-4F02-B85C-5F605C1935BE}" type="doc">
      <dgm:prSet loTypeId="urn:microsoft.com/office/officeart/2005/8/layout/pyramid3" loCatId="pyramid" qsTypeId="urn:microsoft.com/office/officeart/2005/8/quickstyle/simple1" qsCatId="simple" csTypeId="urn:microsoft.com/office/officeart/2005/8/colors/accent1_2" csCatId="accent1" phldr="1"/>
      <dgm:spPr/>
    </dgm:pt>
    <dgm:pt modelId="{4097CF99-A3C3-480F-9192-E3B781024458}">
      <dgm:prSet phldrT="[Text]" custT="1"/>
      <dgm:spPr>
        <a:solidFill>
          <a:schemeClr val="accent2">
            <a:lumMod val="40000"/>
            <a:lumOff val="60000"/>
          </a:schemeClr>
        </a:solidFill>
      </dgm:spPr>
      <dgm:t>
        <a:bodyPr/>
        <a:lstStyle/>
        <a:p>
          <a:r>
            <a:rPr lang="en-US" sz="2400" b="1" dirty="0" smtClean="0"/>
            <a:t>80% of Expenses</a:t>
          </a:r>
          <a:endParaRPr lang="en-US" sz="2400" b="1" dirty="0"/>
        </a:p>
      </dgm:t>
    </dgm:pt>
    <dgm:pt modelId="{F7D6C8EF-128D-4466-8077-361A3356B7CF}" type="parTrans" cxnId="{0BFA25C8-E744-4E08-8671-39026ACAA61C}">
      <dgm:prSet/>
      <dgm:spPr/>
      <dgm:t>
        <a:bodyPr/>
        <a:lstStyle/>
        <a:p>
          <a:endParaRPr lang="en-US"/>
        </a:p>
      </dgm:t>
    </dgm:pt>
    <dgm:pt modelId="{F3DB476F-8BF7-4EA3-BB55-85463B8264C6}" type="sibTrans" cxnId="{0BFA25C8-E744-4E08-8671-39026ACAA61C}">
      <dgm:prSet/>
      <dgm:spPr/>
      <dgm:t>
        <a:bodyPr/>
        <a:lstStyle/>
        <a:p>
          <a:endParaRPr lang="en-US"/>
        </a:p>
      </dgm:t>
    </dgm:pt>
    <dgm:pt modelId="{26BE2650-0571-4E5C-BA35-76591F10AF57}">
      <dgm:prSet phldrT="[Text]"/>
      <dgm:spPr>
        <a:solidFill>
          <a:schemeClr val="accent6">
            <a:lumMod val="60000"/>
            <a:lumOff val="40000"/>
          </a:schemeClr>
        </a:solidFill>
      </dgm:spPr>
      <dgm:t>
        <a:bodyPr/>
        <a:lstStyle/>
        <a:p>
          <a:r>
            <a:rPr lang="en-US" b="1" dirty="0" smtClean="0"/>
            <a:t>15% of Expenses</a:t>
          </a:r>
          <a:endParaRPr lang="en-US" b="1" dirty="0"/>
        </a:p>
      </dgm:t>
    </dgm:pt>
    <dgm:pt modelId="{045538D6-F5BC-4EF6-B5D8-B7A2050CA5C9}" type="parTrans" cxnId="{D21CAB37-42E8-4390-9F28-EF56C710D74D}">
      <dgm:prSet/>
      <dgm:spPr/>
      <dgm:t>
        <a:bodyPr/>
        <a:lstStyle/>
        <a:p>
          <a:endParaRPr lang="en-US"/>
        </a:p>
      </dgm:t>
    </dgm:pt>
    <dgm:pt modelId="{92C1C648-36B7-4788-83DF-0822D62A8AB3}" type="sibTrans" cxnId="{D21CAB37-42E8-4390-9F28-EF56C710D74D}">
      <dgm:prSet/>
      <dgm:spPr/>
      <dgm:t>
        <a:bodyPr/>
        <a:lstStyle/>
        <a:p>
          <a:endParaRPr lang="en-US"/>
        </a:p>
      </dgm:t>
    </dgm:pt>
    <dgm:pt modelId="{20A8191F-A2D7-40BF-BD8C-C5DBA9E479C5}">
      <dgm:prSet phldrT="[Text]"/>
      <dgm:spPr>
        <a:solidFill>
          <a:schemeClr val="accent3">
            <a:lumMod val="60000"/>
            <a:lumOff val="40000"/>
          </a:schemeClr>
        </a:solidFill>
      </dgm:spPr>
      <dgm:t>
        <a:bodyPr/>
        <a:lstStyle/>
        <a:p>
          <a:r>
            <a:rPr lang="en-US" b="1" dirty="0" smtClean="0"/>
            <a:t>5% of Expenses</a:t>
          </a:r>
          <a:endParaRPr lang="en-US" b="1" dirty="0"/>
        </a:p>
      </dgm:t>
    </dgm:pt>
    <dgm:pt modelId="{457A076D-DB86-48A6-A0C2-79D0F5261578}" type="parTrans" cxnId="{B39236DA-B903-4541-87B3-33021CD05E98}">
      <dgm:prSet/>
      <dgm:spPr/>
      <dgm:t>
        <a:bodyPr/>
        <a:lstStyle/>
        <a:p>
          <a:endParaRPr lang="en-US"/>
        </a:p>
      </dgm:t>
    </dgm:pt>
    <dgm:pt modelId="{6ED7C319-F62A-46AC-B57E-5D792696C05A}" type="sibTrans" cxnId="{B39236DA-B903-4541-87B3-33021CD05E98}">
      <dgm:prSet/>
      <dgm:spPr/>
      <dgm:t>
        <a:bodyPr/>
        <a:lstStyle/>
        <a:p>
          <a:endParaRPr lang="en-US"/>
        </a:p>
      </dgm:t>
    </dgm:pt>
    <dgm:pt modelId="{37CB4DE6-FFED-4CEF-A0E6-C6A48932280F}" type="pres">
      <dgm:prSet presAssocID="{29FDB9BB-600B-4F02-B85C-5F605C1935BE}" presName="Name0" presStyleCnt="0">
        <dgm:presLayoutVars>
          <dgm:dir/>
          <dgm:animLvl val="lvl"/>
          <dgm:resizeHandles val="exact"/>
        </dgm:presLayoutVars>
      </dgm:prSet>
      <dgm:spPr/>
    </dgm:pt>
    <dgm:pt modelId="{BCF8AA20-0416-40AA-8131-F3C465B7FAB1}" type="pres">
      <dgm:prSet presAssocID="{4097CF99-A3C3-480F-9192-E3B781024458}" presName="Name8" presStyleCnt="0"/>
      <dgm:spPr/>
    </dgm:pt>
    <dgm:pt modelId="{BCF24A76-E206-4833-AA11-2953B909CFC1}" type="pres">
      <dgm:prSet presAssocID="{4097CF99-A3C3-480F-9192-E3B781024458}" presName="level" presStyleLbl="node1" presStyleIdx="0" presStyleCnt="3" custScaleY="254880">
        <dgm:presLayoutVars>
          <dgm:chMax val="1"/>
          <dgm:bulletEnabled val="1"/>
        </dgm:presLayoutVars>
      </dgm:prSet>
      <dgm:spPr/>
      <dgm:t>
        <a:bodyPr/>
        <a:lstStyle/>
        <a:p>
          <a:endParaRPr lang="en-US"/>
        </a:p>
      </dgm:t>
    </dgm:pt>
    <dgm:pt modelId="{02699F9B-8C08-44D8-B28D-36E26BE4F85F}" type="pres">
      <dgm:prSet presAssocID="{4097CF99-A3C3-480F-9192-E3B781024458}" presName="levelTx" presStyleLbl="revTx" presStyleIdx="0" presStyleCnt="0">
        <dgm:presLayoutVars>
          <dgm:chMax val="1"/>
          <dgm:bulletEnabled val="1"/>
        </dgm:presLayoutVars>
      </dgm:prSet>
      <dgm:spPr/>
      <dgm:t>
        <a:bodyPr/>
        <a:lstStyle/>
        <a:p>
          <a:endParaRPr lang="en-US"/>
        </a:p>
      </dgm:t>
    </dgm:pt>
    <dgm:pt modelId="{564E9F45-6A15-4D08-A2D3-11408E0BF114}" type="pres">
      <dgm:prSet presAssocID="{26BE2650-0571-4E5C-BA35-76591F10AF57}" presName="Name8" presStyleCnt="0"/>
      <dgm:spPr/>
    </dgm:pt>
    <dgm:pt modelId="{F4075D1D-2D29-4E59-B9F8-5EF42B8CE8BF}" type="pres">
      <dgm:prSet presAssocID="{26BE2650-0571-4E5C-BA35-76591F10AF57}" presName="level" presStyleLbl="node1" presStyleIdx="1" presStyleCnt="3">
        <dgm:presLayoutVars>
          <dgm:chMax val="1"/>
          <dgm:bulletEnabled val="1"/>
        </dgm:presLayoutVars>
      </dgm:prSet>
      <dgm:spPr/>
      <dgm:t>
        <a:bodyPr/>
        <a:lstStyle/>
        <a:p>
          <a:endParaRPr lang="en-US"/>
        </a:p>
      </dgm:t>
    </dgm:pt>
    <dgm:pt modelId="{4F1CF9F9-D64A-402E-BC31-0015DF3D6194}" type="pres">
      <dgm:prSet presAssocID="{26BE2650-0571-4E5C-BA35-76591F10AF57}" presName="levelTx" presStyleLbl="revTx" presStyleIdx="0" presStyleCnt="0">
        <dgm:presLayoutVars>
          <dgm:chMax val="1"/>
          <dgm:bulletEnabled val="1"/>
        </dgm:presLayoutVars>
      </dgm:prSet>
      <dgm:spPr/>
      <dgm:t>
        <a:bodyPr/>
        <a:lstStyle/>
        <a:p>
          <a:endParaRPr lang="en-US"/>
        </a:p>
      </dgm:t>
    </dgm:pt>
    <dgm:pt modelId="{9E67B29C-43C5-49C9-89E8-8EFCEA5AF245}" type="pres">
      <dgm:prSet presAssocID="{20A8191F-A2D7-40BF-BD8C-C5DBA9E479C5}" presName="Name8" presStyleCnt="0"/>
      <dgm:spPr/>
    </dgm:pt>
    <dgm:pt modelId="{2C8A7260-1ADD-4F9F-8E00-4ADC2F259CA5}" type="pres">
      <dgm:prSet presAssocID="{20A8191F-A2D7-40BF-BD8C-C5DBA9E479C5}" presName="level" presStyleLbl="node1" presStyleIdx="2" presStyleCnt="3">
        <dgm:presLayoutVars>
          <dgm:chMax val="1"/>
          <dgm:bulletEnabled val="1"/>
        </dgm:presLayoutVars>
      </dgm:prSet>
      <dgm:spPr/>
      <dgm:t>
        <a:bodyPr/>
        <a:lstStyle/>
        <a:p>
          <a:endParaRPr lang="en-US"/>
        </a:p>
      </dgm:t>
    </dgm:pt>
    <dgm:pt modelId="{2B97D185-D6CA-4A99-BE6C-14DFFDD64B1F}" type="pres">
      <dgm:prSet presAssocID="{20A8191F-A2D7-40BF-BD8C-C5DBA9E479C5}" presName="levelTx" presStyleLbl="revTx" presStyleIdx="0" presStyleCnt="0">
        <dgm:presLayoutVars>
          <dgm:chMax val="1"/>
          <dgm:bulletEnabled val="1"/>
        </dgm:presLayoutVars>
      </dgm:prSet>
      <dgm:spPr/>
      <dgm:t>
        <a:bodyPr/>
        <a:lstStyle/>
        <a:p>
          <a:endParaRPr lang="en-US"/>
        </a:p>
      </dgm:t>
    </dgm:pt>
  </dgm:ptLst>
  <dgm:cxnLst>
    <dgm:cxn modelId="{4DDF0174-F764-4CF4-93E1-5B673EDCB372}" type="presOf" srcId="{26BE2650-0571-4E5C-BA35-76591F10AF57}" destId="{4F1CF9F9-D64A-402E-BC31-0015DF3D6194}" srcOrd="1" destOrd="0" presId="urn:microsoft.com/office/officeart/2005/8/layout/pyramid3"/>
    <dgm:cxn modelId="{7C7B8C0A-F45A-4FD2-9325-7CDA622416C2}" type="presOf" srcId="{29FDB9BB-600B-4F02-B85C-5F605C1935BE}" destId="{37CB4DE6-FFED-4CEF-A0E6-C6A48932280F}" srcOrd="0" destOrd="0" presId="urn:microsoft.com/office/officeart/2005/8/layout/pyramid3"/>
    <dgm:cxn modelId="{0BFA25C8-E744-4E08-8671-39026ACAA61C}" srcId="{29FDB9BB-600B-4F02-B85C-5F605C1935BE}" destId="{4097CF99-A3C3-480F-9192-E3B781024458}" srcOrd="0" destOrd="0" parTransId="{F7D6C8EF-128D-4466-8077-361A3356B7CF}" sibTransId="{F3DB476F-8BF7-4EA3-BB55-85463B8264C6}"/>
    <dgm:cxn modelId="{219DE10F-C0E3-4811-A055-AF79B36B3C8F}" type="presOf" srcId="{20A8191F-A2D7-40BF-BD8C-C5DBA9E479C5}" destId="{2B97D185-D6CA-4A99-BE6C-14DFFDD64B1F}" srcOrd="1" destOrd="0" presId="urn:microsoft.com/office/officeart/2005/8/layout/pyramid3"/>
    <dgm:cxn modelId="{406E65F7-CAA6-48EE-8FEE-E8C5D053F3F9}" type="presOf" srcId="{20A8191F-A2D7-40BF-BD8C-C5DBA9E479C5}" destId="{2C8A7260-1ADD-4F9F-8E00-4ADC2F259CA5}" srcOrd="0" destOrd="0" presId="urn:microsoft.com/office/officeart/2005/8/layout/pyramid3"/>
    <dgm:cxn modelId="{F3EC5775-42DD-497B-BB05-490BA2C9E367}" type="presOf" srcId="{26BE2650-0571-4E5C-BA35-76591F10AF57}" destId="{F4075D1D-2D29-4E59-B9F8-5EF42B8CE8BF}" srcOrd="0" destOrd="0" presId="urn:microsoft.com/office/officeart/2005/8/layout/pyramid3"/>
    <dgm:cxn modelId="{7A4FF463-EF26-4944-A208-DE521AA75CD2}" type="presOf" srcId="{4097CF99-A3C3-480F-9192-E3B781024458}" destId="{BCF24A76-E206-4833-AA11-2953B909CFC1}" srcOrd="0" destOrd="0" presId="urn:microsoft.com/office/officeart/2005/8/layout/pyramid3"/>
    <dgm:cxn modelId="{B39236DA-B903-4541-87B3-33021CD05E98}" srcId="{29FDB9BB-600B-4F02-B85C-5F605C1935BE}" destId="{20A8191F-A2D7-40BF-BD8C-C5DBA9E479C5}" srcOrd="2" destOrd="0" parTransId="{457A076D-DB86-48A6-A0C2-79D0F5261578}" sibTransId="{6ED7C319-F62A-46AC-B57E-5D792696C05A}"/>
    <dgm:cxn modelId="{271FFD00-FC2F-4DDA-A62B-773E6FCF8644}" type="presOf" srcId="{4097CF99-A3C3-480F-9192-E3B781024458}" destId="{02699F9B-8C08-44D8-B28D-36E26BE4F85F}" srcOrd="1" destOrd="0" presId="urn:microsoft.com/office/officeart/2005/8/layout/pyramid3"/>
    <dgm:cxn modelId="{D21CAB37-42E8-4390-9F28-EF56C710D74D}" srcId="{29FDB9BB-600B-4F02-B85C-5F605C1935BE}" destId="{26BE2650-0571-4E5C-BA35-76591F10AF57}" srcOrd="1" destOrd="0" parTransId="{045538D6-F5BC-4EF6-B5D8-B7A2050CA5C9}" sibTransId="{92C1C648-36B7-4788-83DF-0822D62A8AB3}"/>
    <dgm:cxn modelId="{0005CCCB-64AB-4E98-9BF3-993C4409A5AD}" type="presParOf" srcId="{37CB4DE6-FFED-4CEF-A0E6-C6A48932280F}" destId="{BCF8AA20-0416-40AA-8131-F3C465B7FAB1}" srcOrd="0" destOrd="0" presId="urn:microsoft.com/office/officeart/2005/8/layout/pyramid3"/>
    <dgm:cxn modelId="{7823B471-B712-47CE-B50A-F1B1C92B797E}" type="presParOf" srcId="{BCF8AA20-0416-40AA-8131-F3C465B7FAB1}" destId="{BCF24A76-E206-4833-AA11-2953B909CFC1}" srcOrd="0" destOrd="0" presId="urn:microsoft.com/office/officeart/2005/8/layout/pyramid3"/>
    <dgm:cxn modelId="{0C1A3F14-7D00-4B4B-AB3E-F1D990D2C6A4}" type="presParOf" srcId="{BCF8AA20-0416-40AA-8131-F3C465B7FAB1}" destId="{02699F9B-8C08-44D8-B28D-36E26BE4F85F}" srcOrd="1" destOrd="0" presId="urn:microsoft.com/office/officeart/2005/8/layout/pyramid3"/>
    <dgm:cxn modelId="{654FC780-06D1-4230-B940-9E94A9B9BD1D}" type="presParOf" srcId="{37CB4DE6-FFED-4CEF-A0E6-C6A48932280F}" destId="{564E9F45-6A15-4D08-A2D3-11408E0BF114}" srcOrd="1" destOrd="0" presId="urn:microsoft.com/office/officeart/2005/8/layout/pyramid3"/>
    <dgm:cxn modelId="{1275324A-1A25-418A-A868-A82818BFD61A}" type="presParOf" srcId="{564E9F45-6A15-4D08-A2D3-11408E0BF114}" destId="{F4075D1D-2D29-4E59-B9F8-5EF42B8CE8BF}" srcOrd="0" destOrd="0" presId="urn:microsoft.com/office/officeart/2005/8/layout/pyramid3"/>
    <dgm:cxn modelId="{6821720A-D937-4BC9-B1FF-04010E79C538}" type="presParOf" srcId="{564E9F45-6A15-4D08-A2D3-11408E0BF114}" destId="{4F1CF9F9-D64A-402E-BC31-0015DF3D6194}" srcOrd="1" destOrd="0" presId="urn:microsoft.com/office/officeart/2005/8/layout/pyramid3"/>
    <dgm:cxn modelId="{E4E152BD-B480-4C09-AE99-60781CA3B1A5}" type="presParOf" srcId="{37CB4DE6-FFED-4CEF-A0E6-C6A48932280F}" destId="{9E67B29C-43C5-49C9-89E8-8EFCEA5AF245}" srcOrd="2" destOrd="0" presId="urn:microsoft.com/office/officeart/2005/8/layout/pyramid3"/>
    <dgm:cxn modelId="{5E0BA3F3-B90F-47A7-8636-4CB2A3545C43}" type="presParOf" srcId="{9E67B29C-43C5-49C9-89E8-8EFCEA5AF245}" destId="{2C8A7260-1ADD-4F9F-8E00-4ADC2F259CA5}" srcOrd="0" destOrd="0" presId="urn:microsoft.com/office/officeart/2005/8/layout/pyramid3"/>
    <dgm:cxn modelId="{D524137C-C31D-4EB2-B768-7984050FD6C0}" type="presParOf" srcId="{9E67B29C-43C5-49C9-89E8-8EFCEA5AF245}" destId="{2B97D185-D6CA-4A99-BE6C-14DFFDD64B1F}" srcOrd="1" destOrd="0" presId="urn:microsoft.com/office/officeart/2005/8/layout/pyramid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C71EE-A8FE-4A7B-8997-2EB956F43B1E}">
      <dsp:nvSpPr>
        <dsp:cNvPr id="0" name=""/>
        <dsp:cNvSpPr/>
      </dsp:nvSpPr>
      <dsp:spPr>
        <a:xfrm>
          <a:off x="1075619" y="0"/>
          <a:ext cx="2186298" cy="1901686"/>
        </a:xfrm>
        <a:prstGeom prst="trapezoid">
          <a:avLst>
            <a:gd name="adj" fmla="val 57483"/>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High                     Risk</a:t>
          </a:r>
          <a:endParaRPr lang="en-US" sz="2400" kern="1200" dirty="0"/>
        </a:p>
      </dsp:txBody>
      <dsp:txXfrm>
        <a:off x="1075619" y="0"/>
        <a:ext cx="2186298" cy="1901686"/>
      </dsp:txXfrm>
    </dsp:sp>
    <dsp:sp modelId="{1C0ECC5F-11D0-4380-AD44-AFB882B71103}">
      <dsp:nvSpPr>
        <dsp:cNvPr id="0" name=""/>
        <dsp:cNvSpPr/>
      </dsp:nvSpPr>
      <dsp:spPr>
        <a:xfrm>
          <a:off x="566742" y="1899254"/>
          <a:ext cx="3191859" cy="874657"/>
        </a:xfrm>
        <a:prstGeom prst="trapezoid">
          <a:avLst>
            <a:gd name="adj" fmla="val 57483"/>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Moderate Risk</a:t>
          </a:r>
          <a:endParaRPr lang="en-US" sz="2400" kern="1200" dirty="0"/>
        </a:p>
      </dsp:txBody>
      <dsp:txXfrm>
        <a:off x="1125318" y="1899254"/>
        <a:ext cx="2074708" cy="874657"/>
      </dsp:txXfrm>
    </dsp:sp>
    <dsp:sp modelId="{04F65711-1BEB-454D-A214-F818C9FB1C74}">
      <dsp:nvSpPr>
        <dsp:cNvPr id="0" name=""/>
        <dsp:cNvSpPr/>
      </dsp:nvSpPr>
      <dsp:spPr>
        <a:xfrm>
          <a:off x="0" y="2776343"/>
          <a:ext cx="4337538" cy="996533"/>
        </a:xfrm>
        <a:prstGeom prst="trapezoid">
          <a:avLst>
            <a:gd name="adj" fmla="val 57483"/>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Low Risk</a:t>
          </a:r>
          <a:endParaRPr lang="en-US" sz="2400" kern="1200" dirty="0"/>
        </a:p>
      </dsp:txBody>
      <dsp:txXfrm>
        <a:off x="759069" y="2776343"/>
        <a:ext cx="2819399" cy="9965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24A76-E206-4833-AA11-2953B909CFC1}">
      <dsp:nvSpPr>
        <dsp:cNvPr id="0" name=""/>
        <dsp:cNvSpPr/>
      </dsp:nvSpPr>
      <dsp:spPr>
        <a:xfrm rot="10800000">
          <a:off x="0" y="0"/>
          <a:ext cx="3739659" cy="2250264"/>
        </a:xfrm>
        <a:prstGeom prst="trapezoid">
          <a:avLst>
            <a:gd name="adj" fmla="val 46559"/>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80% of Expenses</a:t>
          </a:r>
          <a:endParaRPr lang="en-US" sz="2400" b="1" kern="1200" dirty="0"/>
        </a:p>
      </dsp:txBody>
      <dsp:txXfrm rot="-10800000">
        <a:off x="654440" y="0"/>
        <a:ext cx="2430778" cy="2250264"/>
      </dsp:txXfrm>
    </dsp:sp>
    <dsp:sp modelId="{F4075D1D-2D29-4E59-B9F8-5EF42B8CE8BF}">
      <dsp:nvSpPr>
        <dsp:cNvPr id="0" name=""/>
        <dsp:cNvSpPr/>
      </dsp:nvSpPr>
      <dsp:spPr>
        <a:xfrm rot="10800000">
          <a:off x="1047709" y="2250264"/>
          <a:ext cx="1644239" cy="882871"/>
        </a:xfrm>
        <a:prstGeom prst="trapezoid">
          <a:avLst>
            <a:gd name="adj" fmla="val 46559"/>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15% of Expenses</a:t>
          </a:r>
          <a:endParaRPr lang="en-US" sz="1600" b="1" kern="1200" dirty="0"/>
        </a:p>
      </dsp:txBody>
      <dsp:txXfrm rot="-10800000">
        <a:off x="1335451" y="2250264"/>
        <a:ext cx="1068755" cy="882871"/>
      </dsp:txXfrm>
    </dsp:sp>
    <dsp:sp modelId="{2C8A7260-1ADD-4F9F-8E00-4ADC2F259CA5}">
      <dsp:nvSpPr>
        <dsp:cNvPr id="0" name=""/>
        <dsp:cNvSpPr/>
      </dsp:nvSpPr>
      <dsp:spPr>
        <a:xfrm rot="10800000">
          <a:off x="1458769" y="3133136"/>
          <a:ext cx="822119" cy="882871"/>
        </a:xfrm>
        <a:prstGeom prst="trapezoid">
          <a:avLst>
            <a:gd name="adj" fmla="val 5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5% of Expenses</a:t>
          </a:r>
          <a:endParaRPr lang="en-US" sz="1600" b="1" kern="1200" dirty="0"/>
        </a:p>
      </dsp:txBody>
      <dsp:txXfrm rot="-10800000">
        <a:off x="1458769" y="3133136"/>
        <a:ext cx="822119" cy="88287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5614"/>
          </a:xfrm>
          <a:prstGeom prst="rect">
            <a:avLst/>
          </a:prstGeom>
        </p:spPr>
        <p:txBody>
          <a:bodyPr vert="horz" lIns="93360" tIns="46680" rIns="93360" bIns="46680" rtlCol="0"/>
          <a:lstStyle>
            <a:lvl1pPr algn="r">
              <a:defRPr sz="1200"/>
            </a:lvl1pPr>
          </a:lstStyle>
          <a:p>
            <a:fld id="{91493726-748C-4D33-9DCD-1D3CDEC7A1BD}" type="datetimeFigureOut">
              <a:rPr lang="en-US" smtClean="0"/>
              <a:t>3/3/2017</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60" tIns="46680" rIns="93360" bIns="46680" rtlCol="0" anchor="b"/>
          <a:lstStyle>
            <a:lvl1pPr algn="r">
              <a:defRPr sz="1200"/>
            </a:lvl1pPr>
          </a:lstStyle>
          <a:p>
            <a:fld id="{2AFA52C0-D1F7-4958-A34C-40CCB93F32A3}" type="slidenum">
              <a:rPr lang="en-US" smtClean="0"/>
              <a:t>‹#›</a:t>
            </a:fld>
            <a:endParaRPr lang="en-US"/>
          </a:p>
        </p:txBody>
      </p:sp>
    </p:spTree>
    <p:extLst>
      <p:ext uri="{BB962C8B-B14F-4D97-AF65-F5344CB8AC3E}">
        <p14:creationId xmlns:p14="http://schemas.microsoft.com/office/powerpoint/2010/main" val="3060102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F50C14B0-EC84-457F-9C30-6D3B9544342F}" type="datetimeFigureOut">
              <a:rPr lang="en-US" smtClean="0"/>
              <a:t>3/3/2017</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2452ED02-0338-4E69-B74F-38BE0F2DFBDD}" type="slidenum">
              <a:rPr lang="en-US" smtClean="0"/>
              <a:t>‹#›</a:t>
            </a:fld>
            <a:endParaRPr lang="en-US"/>
          </a:p>
        </p:txBody>
      </p:sp>
    </p:spTree>
    <p:extLst>
      <p:ext uri="{BB962C8B-B14F-4D97-AF65-F5344CB8AC3E}">
        <p14:creationId xmlns:p14="http://schemas.microsoft.com/office/powerpoint/2010/main" val="3863934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Responsibilities grow</a:t>
            </a:r>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t>3</a:t>
            </a:fld>
            <a:endParaRPr lang="en-US"/>
          </a:p>
        </p:txBody>
      </p:sp>
    </p:spTree>
    <p:extLst>
      <p:ext uri="{BB962C8B-B14F-4D97-AF65-F5344CB8AC3E}">
        <p14:creationId xmlns:p14="http://schemas.microsoft.com/office/powerpoint/2010/main" val="1152986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as a means to take on population health pyramid</a:t>
            </a:r>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t>27</a:t>
            </a:fld>
            <a:endParaRPr lang="en-US"/>
          </a:p>
        </p:txBody>
      </p:sp>
    </p:spTree>
    <p:extLst>
      <p:ext uri="{BB962C8B-B14F-4D97-AF65-F5344CB8AC3E}">
        <p14:creationId xmlns:p14="http://schemas.microsoft.com/office/powerpoint/2010/main" val="3671362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a:t>
            </a:r>
            <a:r>
              <a:rPr lang="en-US" baseline="0" dirty="0" smtClean="0"/>
              <a:t> way to look at this value based versus surgical intervention and explain how this can be examined to see opportunities for profitability in the transition.  Think about strategic planning to align oral health with the transition to value based care.  Lead into what value versus volume looks like with the next slide.</a:t>
            </a:r>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t>28</a:t>
            </a:fld>
            <a:endParaRPr lang="en-US"/>
          </a:p>
        </p:txBody>
      </p:sp>
    </p:spTree>
    <p:extLst>
      <p:ext uri="{BB962C8B-B14F-4D97-AF65-F5344CB8AC3E}">
        <p14:creationId xmlns:p14="http://schemas.microsoft.com/office/powerpoint/2010/main" val="2213741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Oral risk assessment is a process that aids care teams in understanding the probability of oral disease developing, as well as, the prospect of the disease process changing with protective, behavioral and/or clinical interventions.3-5 Patient specific disease indicators and risk factors are identified and provide a basis to determine the patient’s risk status, usually signified as low, moderate, or high.3, 6 This risk status is documented and shared with the patient to establish an individual care program.3, 7  Although various risk assessments exist for a range of oral health related issues, caries and periodontal disease assessments are the two, most often employed: </a:t>
            </a:r>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t>30</a:t>
            </a:fld>
            <a:endParaRPr lang="en-US"/>
          </a:p>
        </p:txBody>
      </p:sp>
    </p:spTree>
    <p:extLst>
      <p:ext uri="{BB962C8B-B14F-4D97-AF65-F5344CB8AC3E}">
        <p14:creationId xmlns:p14="http://schemas.microsoft.com/office/powerpoint/2010/main" val="2618305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Baby Ruth and peanuts</a:t>
            </a:r>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t>33</a:t>
            </a:fld>
            <a:endParaRPr lang="en-US"/>
          </a:p>
        </p:txBody>
      </p:sp>
    </p:spTree>
    <p:extLst>
      <p:ext uri="{BB962C8B-B14F-4D97-AF65-F5344CB8AC3E}">
        <p14:creationId xmlns:p14="http://schemas.microsoft.com/office/powerpoint/2010/main" val="4011683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639976-2CDC-4D80-A13B-601007558C26}" type="slidenum">
              <a:rPr lang="en-US" smtClean="0"/>
              <a:t>36</a:t>
            </a:fld>
            <a:endParaRPr lang="en-US"/>
          </a:p>
        </p:txBody>
      </p:sp>
    </p:spTree>
    <p:extLst>
      <p:ext uri="{BB962C8B-B14F-4D97-AF65-F5344CB8AC3E}">
        <p14:creationId xmlns:p14="http://schemas.microsoft.com/office/powerpoint/2010/main" val="924043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end of day it is really about efficient time management and practicing at the highest</a:t>
            </a:r>
            <a:r>
              <a:rPr lang="en-US" baseline="0" dirty="0" smtClean="0"/>
              <a:t> level of training which provides pathways to challenging tasks</a:t>
            </a:r>
          </a:p>
          <a:p>
            <a:r>
              <a:rPr lang="en-US" baseline="0" dirty="0" smtClean="0"/>
              <a:t>Success in patients self managing when team based care is employed</a:t>
            </a:r>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t>7</a:t>
            </a:fld>
            <a:endParaRPr lang="en-US"/>
          </a:p>
        </p:txBody>
      </p:sp>
    </p:spTree>
    <p:extLst>
      <p:ext uri="{BB962C8B-B14F-4D97-AF65-F5344CB8AC3E}">
        <p14:creationId xmlns:p14="http://schemas.microsoft.com/office/powerpoint/2010/main" val="4156927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Dental hygienists in underserved environments have been reported to positively affect outcomes by offering preventive services and care coordination for needed dental care.</a:t>
            </a:r>
            <a:r>
              <a:rPr lang="en-US" baseline="30000" dirty="0" smtClean="0"/>
              <a:t>69-70 </a:t>
            </a:r>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t>9</a:t>
            </a:fld>
            <a:endParaRPr lang="en-US"/>
          </a:p>
        </p:txBody>
      </p:sp>
    </p:spTree>
    <p:extLst>
      <p:ext uri="{BB962C8B-B14F-4D97-AF65-F5344CB8AC3E}">
        <p14:creationId xmlns:p14="http://schemas.microsoft.com/office/powerpoint/2010/main" val="2609206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 a formal training program, </a:t>
            </a:r>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t>11</a:t>
            </a:fld>
            <a:endParaRPr lang="en-US"/>
          </a:p>
        </p:txBody>
      </p:sp>
    </p:spTree>
    <p:extLst>
      <p:ext uri="{BB962C8B-B14F-4D97-AF65-F5344CB8AC3E}">
        <p14:creationId xmlns:p14="http://schemas.microsoft.com/office/powerpoint/2010/main" val="3881404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Subjective leadership attributes</a:t>
            </a:r>
          </a:p>
          <a:p>
            <a:r>
              <a:rPr lang="en-US" dirty="0" smtClean="0"/>
              <a:t>Objective performance</a:t>
            </a:r>
            <a:r>
              <a:rPr lang="en-US" baseline="0" dirty="0" smtClean="0"/>
              <a:t> with data</a:t>
            </a:r>
          </a:p>
          <a:p>
            <a:r>
              <a:rPr lang="en-US" baseline="0" dirty="0" smtClean="0"/>
              <a:t>Culture of team achievement</a:t>
            </a:r>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t>12</a:t>
            </a:fld>
            <a:endParaRPr lang="en-US"/>
          </a:p>
        </p:txBody>
      </p:sp>
    </p:spTree>
    <p:extLst>
      <p:ext uri="{BB962C8B-B14F-4D97-AF65-F5344CB8AC3E}">
        <p14:creationId xmlns:p14="http://schemas.microsoft.com/office/powerpoint/2010/main" val="3740574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32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02710" indent="-270273" eaLnBrk="0" hangingPunct="0">
              <a:defRPr>
                <a:solidFill>
                  <a:schemeClr val="tx1"/>
                </a:solidFill>
                <a:latin typeface="Arial" pitchFamily="34" charset="0"/>
              </a:defRPr>
            </a:lvl2pPr>
            <a:lvl3pPr marL="1081093" indent="-216219" eaLnBrk="0" hangingPunct="0">
              <a:defRPr>
                <a:solidFill>
                  <a:schemeClr val="tx1"/>
                </a:solidFill>
                <a:latin typeface="Arial" pitchFamily="34" charset="0"/>
              </a:defRPr>
            </a:lvl3pPr>
            <a:lvl4pPr marL="1513530" indent="-216219" eaLnBrk="0" hangingPunct="0">
              <a:defRPr>
                <a:solidFill>
                  <a:schemeClr val="tx1"/>
                </a:solidFill>
                <a:latin typeface="Arial" pitchFamily="34" charset="0"/>
              </a:defRPr>
            </a:lvl4pPr>
            <a:lvl5pPr marL="1945969" indent="-216219" eaLnBrk="0" hangingPunct="0">
              <a:defRPr>
                <a:solidFill>
                  <a:schemeClr val="tx1"/>
                </a:solidFill>
                <a:latin typeface="Arial" pitchFamily="34" charset="0"/>
              </a:defRPr>
            </a:lvl5pPr>
            <a:lvl6pPr marL="2378405" indent="-216219" eaLnBrk="0" fontAlgn="base" hangingPunct="0">
              <a:spcBef>
                <a:spcPct val="0"/>
              </a:spcBef>
              <a:spcAft>
                <a:spcPct val="0"/>
              </a:spcAft>
              <a:defRPr>
                <a:solidFill>
                  <a:schemeClr val="tx1"/>
                </a:solidFill>
                <a:latin typeface="Arial" pitchFamily="34" charset="0"/>
              </a:defRPr>
            </a:lvl6pPr>
            <a:lvl7pPr marL="2810844" indent="-216219" eaLnBrk="0" fontAlgn="base" hangingPunct="0">
              <a:spcBef>
                <a:spcPct val="0"/>
              </a:spcBef>
              <a:spcAft>
                <a:spcPct val="0"/>
              </a:spcAft>
              <a:defRPr>
                <a:solidFill>
                  <a:schemeClr val="tx1"/>
                </a:solidFill>
                <a:latin typeface="Arial" pitchFamily="34" charset="0"/>
              </a:defRPr>
            </a:lvl7pPr>
            <a:lvl8pPr marL="3243279" indent="-216219" eaLnBrk="0" fontAlgn="base" hangingPunct="0">
              <a:spcBef>
                <a:spcPct val="0"/>
              </a:spcBef>
              <a:spcAft>
                <a:spcPct val="0"/>
              </a:spcAft>
              <a:defRPr>
                <a:solidFill>
                  <a:schemeClr val="tx1"/>
                </a:solidFill>
                <a:latin typeface="Arial" pitchFamily="34" charset="0"/>
              </a:defRPr>
            </a:lvl8pPr>
            <a:lvl9pPr marL="3675718" indent="-216219" eaLnBrk="0" fontAlgn="base" hangingPunct="0">
              <a:spcBef>
                <a:spcPct val="0"/>
              </a:spcBef>
              <a:spcAft>
                <a:spcPct val="0"/>
              </a:spcAft>
              <a:defRPr>
                <a:solidFill>
                  <a:schemeClr val="tx1"/>
                </a:solidFill>
                <a:latin typeface="Arial" pitchFamily="34" charset="0"/>
              </a:defRPr>
            </a:lvl9pPr>
          </a:lstStyle>
          <a:p>
            <a:pPr eaLnBrk="1" hangingPunct="1">
              <a:defRPr/>
            </a:pPr>
            <a:fld id="{61AAD916-3308-4CCA-A315-FC220C3C2A06}" type="slidenum">
              <a:rPr lang="en-US" altLang="en-US" smtClean="0"/>
              <a:pPr eaLnBrk="1" hangingPunct="1">
                <a:defRPr/>
              </a:pPr>
              <a:t>15</a:t>
            </a:fld>
            <a:endParaRPr lang="en-US" altLang="en-US" smtClean="0"/>
          </a:p>
        </p:txBody>
      </p:sp>
    </p:spTree>
    <p:extLst>
      <p:ext uri="{BB962C8B-B14F-4D97-AF65-F5344CB8AC3E}">
        <p14:creationId xmlns:p14="http://schemas.microsoft.com/office/powerpoint/2010/main" val="2247678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Disease management</a:t>
            </a:r>
            <a:r>
              <a:rPr lang="en-US" baseline="0" dirty="0" smtClean="0"/>
              <a:t> often referred to as the “medical model”</a:t>
            </a:r>
            <a:endParaRPr lang="en-US" dirty="0" smtClean="0"/>
          </a:p>
          <a:p>
            <a:r>
              <a:rPr lang="en-US" dirty="0" smtClean="0"/>
              <a:t>Areas of overlap between population health designs.</a:t>
            </a:r>
          </a:p>
          <a:p>
            <a:pPr lvl="1"/>
            <a:r>
              <a:rPr lang="en-US" dirty="0" smtClean="0"/>
              <a:t>Interprofessional care </a:t>
            </a:r>
          </a:p>
        </p:txBody>
      </p:sp>
      <p:sp>
        <p:nvSpPr>
          <p:cNvPr id="4" name="Slide Number Placeholder 3"/>
          <p:cNvSpPr>
            <a:spLocks noGrp="1"/>
          </p:cNvSpPr>
          <p:nvPr>
            <p:ph type="sldNum" sz="quarter" idx="10"/>
          </p:nvPr>
        </p:nvSpPr>
        <p:spPr/>
        <p:txBody>
          <a:bodyPr/>
          <a:lstStyle/>
          <a:p>
            <a:fld id="{2452ED02-0338-4E69-B74F-38BE0F2DFBDD}" type="slidenum">
              <a:rPr lang="en-US" smtClean="0"/>
              <a:t>17</a:t>
            </a:fld>
            <a:endParaRPr lang="en-US"/>
          </a:p>
        </p:txBody>
      </p:sp>
    </p:spTree>
    <p:extLst>
      <p:ext uri="{BB962C8B-B14F-4D97-AF65-F5344CB8AC3E}">
        <p14:creationId xmlns:p14="http://schemas.microsoft.com/office/powerpoint/2010/main" val="228132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Disease management</a:t>
            </a:r>
            <a:r>
              <a:rPr lang="en-US" baseline="0" dirty="0" smtClean="0"/>
              <a:t> often referred to as the “medical model”</a:t>
            </a:r>
            <a:endParaRPr lang="en-US" dirty="0" smtClean="0"/>
          </a:p>
          <a:p>
            <a:r>
              <a:rPr lang="en-US" dirty="0" smtClean="0"/>
              <a:t>Areas of overlap between population health designs.</a:t>
            </a:r>
          </a:p>
          <a:p>
            <a:pPr lvl="1"/>
            <a:r>
              <a:rPr lang="en-US" dirty="0" smtClean="0"/>
              <a:t>Interprofessional care </a:t>
            </a:r>
          </a:p>
        </p:txBody>
      </p:sp>
      <p:sp>
        <p:nvSpPr>
          <p:cNvPr id="4" name="Slide Number Placeholder 3"/>
          <p:cNvSpPr>
            <a:spLocks noGrp="1"/>
          </p:cNvSpPr>
          <p:nvPr>
            <p:ph type="sldNum" sz="quarter" idx="10"/>
          </p:nvPr>
        </p:nvSpPr>
        <p:spPr/>
        <p:txBody>
          <a:bodyPr/>
          <a:lstStyle/>
          <a:p>
            <a:fld id="{2452ED02-0338-4E69-B74F-38BE0F2DFBDD}" type="slidenum">
              <a:rPr lang="en-US" smtClean="0"/>
              <a:t>25</a:t>
            </a:fld>
            <a:endParaRPr lang="en-US"/>
          </a:p>
        </p:txBody>
      </p:sp>
    </p:spTree>
    <p:extLst>
      <p:ext uri="{BB962C8B-B14F-4D97-AF65-F5344CB8AC3E}">
        <p14:creationId xmlns:p14="http://schemas.microsoft.com/office/powerpoint/2010/main" val="228132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how</a:t>
            </a:r>
            <a:r>
              <a:rPr lang="en-US" baseline="0" dirty="0" smtClean="0"/>
              <a:t> to produce better outcomes for patients identified by risk</a:t>
            </a:r>
          </a:p>
          <a:p>
            <a:r>
              <a:rPr lang="en-US" baseline="0" dirty="0" smtClean="0"/>
              <a:t>Mixes well with the disease management model of care</a:t>
            </a:r>
          </a:p>
          <a:p>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t>26</a:t>
            </a:fld>
            <a:endParaRPr lang="en-US"/>
          </a:p>
        </p:txBody>
      </p:sp>
    </p:spTree>
    <p:extLst>
      <p:ext uri="{BB962C8B-B14F-4D97-AF65-F5344CB8AC3E}">
        <p14:creationId xmlns:p14="http://schemas.microsoft.com/office/powerpoint/2010/main" val="2257144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Q_ppts_place_v1_0000_DQE Titl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39750" y="0"/>
            <a:ext cx="7772400" cy="785812"/>
          </a:xfrm>
          <a:prstGeom prst="rect">
            <a:avLst/>
          </a:prstGeom>
        </p:spPr>
        <p:txBody>
          <a:bodyPr anchor="b">
            <a:normAutofit/>
          </a:bodyPr>
          <a:lstStyle>
            <a:lvl1pPr algn="l">
              <a:defRPr sz="3800" b="1">
                <a:solidFill>
                  <a:schemeClr val="bg1"/>
                </a:solidFill>
                <a:latin typeface="Calibri"/>
                <a:cs typeface="Calibri"/>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39750" y="855776"/>
            <a:ext cx="7772400" cy="764808"/>
          </a:xfrm>
        </p:spPr>
        <p:txBody>
          <a:bodyPr anchor="t">
            <a:normAutofit/>
          </a:bodyPr>
          <a:lstStyle>
            <a:lvl1pPr marL="0" indent="0" algn="l">
              <a:buNone/>
              <a:defRPr sz="2200" b="0" cap="none">
                <a:solidFill>
                  <a:schemeClr val="bg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smtClean="0"/>
              <a:t>Click to edit Master title style</a:t>
            </a:r>
            <a:endParaRPr lang="en-US" dirty="0"/>
          </a:p>
        </p:txBody>
      </p:sp>
      <p:sp>
        <p:nvSpPr>
          <p:cNvPr id="9" name="Content Placeholder 10"/>
          <p:cNvSpPr>
            <a:spLocks noGrp="1"/>
          </p:cNvSpPr>
          <p:nvPr>
            <p:ph sz="quarter" idx="13"/>
          </p:nvPr>
        </p:nvSpPr>
        <p:spPr>
          <a:xfrm>
            <a:off x="419644" y="1064526"/>
            <a:ext cx="404317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7" name="Content Placeholder 10"/>
          <p:cNvSpPr>
            <a:spLocks noGrp="1"/>
          </p:cNvSpPr>
          <p:nvPr>
            <p:ph sz="quarter" idx="14"/>
          </p:nvPr>
        </p:nvSpPr>
        <p:spPr>
          <a:xfrm>
            <a:off x="4586756" y="1064526"/>
            <a:ext cx="410004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6" name="Rectangle 5"/>
          <p:cNvSpPr/>
          <p:nvPr userDrawn="1"/>
        </p:nvSpPr>
        <p:spPr>
          <a:xfrm>
            <a:off x="5638800" y="5619750"/>
            <a:ext cx="3162300" cy="647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5341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0249"/>
            <a:ext cx="8229600" cy="614149"/>
          </a:xfrm>
          <a:prstGeom prst="rect">
            <a:avLst/>
          </a:prstGeom>
        </p:spPr>
        <p:txBody>
          <a:bodyPr/>
          <a:lstStyle>
            <a:lvl1pPr>
              <a:defRPr sz="3200">
                <a:solidFill>
                  <a:schemeClr val="accent3">
                    <a:lumMod val="75000"/>
                  </a:schemeClr>
                </a:solidFill>
                <a:latin typeface="+mn-l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32CE13A-1ECB-4D14-BCE1-529DDD8F0C2F}" type="datetimeFigureOut">
              <a:rPr lang="en-US" smtClean="0"/>
              <a:t>3/3/2017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3224B1-447E-4FEB-9074-C3AFFFED8721}" type="slidenum">
              <a:rPr lang="en-US" smtClean="0"/>
              <a:t>‹#›</a:t>
            </a:fld>
            <a:endParaRPr lang="en-US"/>
          </a:p>
        </p:txBody>
      </p:sp>
      <p:sp>
        <p:nvSpPr>
          <p:cNvPr id="6" name="Rectangle 5"/>
          <p:cNvSpPr/>
          <p:nvPr userDrawn="1"/>
        </p:nvSpPr>
        <p:spPr>
          <a:xfrm>
            <a:off x="5638800" y="5619750"/>
            <a:ext cx="3162300" cy="647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1434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CE13A-1ECB-4D14-BCE1-529DDD8F0C2F}" type="datetimeFigureOut">
              <a:rPr lang="en-US" smtClean="0"/>
              <a:t>3/3/2017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3224B1-447E-4FEB-9074-C3AFFFED8721}" type="slidenum">
              <a:rPr lang="en-US" smtClean="0"/>
              <a:t>‹#›</a:t>
            </a:fld>
            <a:endParaRPr lang="en-US"/>
          </a:p>
        </p:txBody>
      </p:sp>
    </p:spTree>
    <p:extLst>
      <p:ext uri="{BB962C8B-B14F-4D97-AF65-F5344CB8AC3E}">
        <p14:creationId xmlns:p14="http://schemas.microsoft.com/office/powerpoint/2010/main" val="22119708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8515"/>
          </a:xfrm>
          <a:prstGeom prst="rect">
            <a:avLst/>
          </a:prstGeom>
        </p:spPr>
        <p:txBody>
          <a:bodyPr/>
          <a:lstStyle>
            <a:lvl1pPr>
              <a:defRPr sz="3200">
                <a:solidFill>
                  <a:schemeClr val="accent3">
                    <a:lumMod val="75000"/>
                  </a:schemeClr>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140032"/>
            <a:ext cx="8229600" cy="49861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8B16F5-4AAC-4EBE-B04B-6822C467F0D2}"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294BE-F27C-44CA-A940-340D3CC58A0C}" type="slidenum">
              <a:rPr lang="en-US" smtClean="0"/>
              <a:t>‹#›</a:t>
            </a:fld>
            <a:endParaRPr lang="en-US"/>
          </a:p>
        </p:txBody>
      </p:sp>
    </p:spTree>
    <p:extLst>
      <p:ext uri="{BB962C8B-B14F-4D97-AF65-F5344CB8AC3E}">
        <p14:creationId xmlns:p14="http://schemas.microsoft.com/office/powerpoint/2010/main" val="23150617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DQ_ppts_place_v1_0001_DQE Section.jpg"/>
          <p:cNvPicPr>
            <a:picLocks noChangeAspect="1"/>
          </p:cNvPicPr>
          <p:nvPr userDrawn="1"/>
        </p:nvPicPr>
        <p:blipFill>
          <a:blip r:embed="rId2"/>
          <a:stretch>
            <a:fillRect/>
          </a:stretch>
        </p:blipFill>
        <p:spPr>
          <a:xfrm>
            <a:off x="0" y="0"/>
            <a:ext cx="9144000" cy="6858000"/>
          </a:xfrm>
          <a:prstGeom prst="rect">
            <a:avLst/>
          </a:prstGeom>
        </p:spPr>
      </p:pic>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smtClean="0"/>
              <a:t>Click to edit Master title style</a:t>
            </a:r>
            <a:endParaRPr lang="en-US" dirty="0"/>
          </a:p>
        </p:txBody>
      </p:sp>
      <p:sp>
        <p:nvSpPr>
          <p:cNvPr id="9" name="Content Placeholder 10"/>
          <p:cNvSpPr>
            <a:spLocks noGrp="1"/>
          </p:cNvSpPr>
          <p:nvPr>
            <p:ph sz="quarter" idx="13"/>
          </p:nvPr>
        </p:nvSpPr>
        <p:spPr>
          <a:xfrm>
            <a:off x="419644" y="1064526"/>
            <a:ext cx="8267156"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descr="DQ_ppts_place_v1_0001_DQE Section.jpg"/>
          <p:cNvPicPr>
            <a:picLocks noChangeAspect="1"/>
          </p:cNvPicPr>
          <p:nvPr userDrawn="1"/>
        </p:nvPicPr>
        <p:blipFill>
          <a:blip r:embed="rId2"/>
          <a:stretch>
            <a:fillRect/>
          </a:stretch>
        </p:blipFill>
        <p:spPr>
          <a:xfrm>
            <a:off x="0" y="0"/>
            <a:ext cx="9144000" cy="6858000"/>
          </a:xfrm>
          <a:prstGeom prst="rect">
            <a:avLst/>
          </a:prstGeom>
        </p:spPr>
      </p:pic>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129027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6" name="Picture 5" descr="DQ_ppts_place_v1_0001_DQE Section.jpg"/>
          <p:cNvPicPr>
            <a:picLocks noChangeAspect="1"/>
          </p:cNvPicPr>
          <p:nvPr userDrawn="1"/>
        </p:nvPicPr>
        <p:blipFill>
          <a:blip r:embed="rId2"/>
          <a:stretch>
            <a:fillRect/>
          </a:stretch>
        </p:blipFill>
        <p:spPr>
          <a:xfrm>
            <a:off x="0" y="0"/>
            <a:ext cx="9144000" cy="6858000"/>
          </a:xfrm>
          <a:prstGeom prst="rect">
            <a:avLst/>
          </a:prstGeom>
        </p:spPr>
      </p:pic>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smtClean="0"/>
              <a:t>Click to edit Master title style</a:t>
            </a:r>
            <a:endParaRPr lang="en-US" dirty="0"/>
          </a:p>
        </p:txBody>
      </p:sp>
      <p:sp>
        <p:nvSpPr>
          <p:cNvPr id="2" name="Rectangle 1"/>
          <p:cNvSpPr/>
          <p:nvPr userDrawn="1"/>
        </p:nvSpPr>
        <p:spPr>
          <a:xfrm>
            <a:off x="1" y="5486400"/>
            <a:ext cx="9144000" cy="8699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6908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DQ_ppts_place_v1_0001_DQE Section.jpg"/>
          <p:cNvPicPr>
            <a:picLocks noChangeAspect="1"/>
          </p:cNvPicPr>
          <p:nvPr userDrawn="1"/>
        </p:nvPicPr>
        <p:blipFill>
          <a:blip r:embed="rId2"/>
          <a:stretch>
            <a:fillRect/>
          </a:stretch>
        </p:blipFill>
        <p:spPr>
          <a:xfrm>
            <a:off x="0" y="0"/>
            <a:ext cx="9144000" cy="6858000"/>
          </a:xfrm>
          <a:prstGeom prst="rect">
            <a:avLst/>
          </a:prstGeom>
        </p:spPr>
      </p:pic>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smtClean="0"/>
              <a:t>Click to edit Master title style</a:t>
            </a:r>
            <a:endParaRPr lang="en-US" dirty="0"/>
          </a:p>
        </p:txBody>
      </p:sp>
      <p:sp>
        <p:nvSpPr>
          <p:cNvPr id="9" name="Content Placeholder 10"/>
          <p:cNvSpPr>
            <a:spLocks noGrp="1"/>
          </p:cNvSpPr>
          <p:nvPr>
            <p:ph sz="quarter" idx="13"/>
          </p:nvPr>
        </p:nvSpPr>
        <p:spPr>
          <a:xfrm>
            <a:off x="419644" y="1064526"/>
            <a:ext cx="404317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7" name="Content Placeholder 10"/>
          <p:cNvSpPr>
            <a:spLocks noGrp="1"/>
          </p:cNvSpPr>
          <p:nvPr>
            <p:ph sz="quarter" idx="14"/>
          </p:nvPr>
        </p:nvSpPr>
        <p:spPr>
          <a:xfrm>
            <a:off x="4586756" y="1064526"/>
            <a:ext cx="410004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smtClean="0"/>
              <a:t>Click to edit Master text styles</a:t>
            </a:r>
          </a:p>
        </p:txBody>
      </p:sp>
    </p:spTree>
    <p:extLst>
      <p:ext uri="{BB962C8B-B14F-4D97-AF65-F5344CB8AC3E}">
        <p14:creationId xmlns:p14="http://schemas.microsoft.com/office/powerpoint/2010/main" val="37050296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1" name="Picture 10" descr="DQ_ppts_place_v1_0001_DQE Section.jpg"/>
          <p:cNvPicPr>
            <a:picLocks noChangeAspect="1"/>
          </p:cNvPicPr>
          <p:nvPr userDrawn="1"/>
        </p:nvPicPr>
        <p:blipFill>
          <a:blip r:embed="rId2"/>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04636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8612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04636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8612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a:defRPr dirty="0"/>
            </a:lvl1pPr>
          </a:lstStyle>
          <a:p>
            <a:pPr>
              <a:defRPr/>
            </a:pPr>
            <a:endParaRPr lang="en-US"/>
          </a:p>
        </p:txBody>
      </p:sp>
      <p:sp>
        <p:nvSpPr>
          <p:cNvPr id="8" name="Rectangle 4"/>
          <p:cNvSpPr>
            <a:spLocks noGrp="1" noChangeArrowheads="1"/>
          </p:cNvSpPr>
          <p:nvPr>
            <p:ph type="dt" sz="half" idx="11"/>
          </p:nvPr>
        </p:nvSpPr>
        <p:spPr>
          <a:xfrm>
            <a:off x="685800" y="6248400"/>
            <a:ext cx="1905000" cy="457200"/>
          </a:xfrm>
          <a:prstGeom prst="rect">
            <a:avLst/>
          </a:prstGeom>
        </p:spPr>
        <p:txBody>
          <a:bodyPr/>
          <a:lstStyle>
            <a:lvl1pPr>
              <a:defRPr dirty="0"/>
            </a:lvl1pPr>
          </a:lstStyle>
          <a:p>
            <a:pPr>
              <a:defRPr/>
            </a:pPr>
            <a:endParaRPr lang="en-US"/>
          </a:p>
        </p:txBody>
      </p:sp>
      <p:sp>
        <p:nvSpPr>
          <p:cNvPr id="9" name="Rectangle 5"/>
          <p:cNvSpPr>
            <a:spLocks noGrp="1" noChangeArrowheads="1"/>
          </p:cNvSpPr>
          <p:nvPr>
            <p:ph type="ftr" sz="quarter" idx="12"/>
          </p:nvPr>
        </p:nvSpPr>
        <p:spPr/>
        <p:txBody>
          <a:bodyPr/>
          <a:lstStyle>
            <a:lvl1pPr>
              <a:defRPr dirty="0"/>
            </a:lvl1pPr>
          </a:lstStyle>
          <a:p>
            <a:pPr>
              <a:defRPr/>
            </a:pPr>
            <a:endParaRPr lang="en-US"/>
          </a:p>
        </p:txBody>
      </p:sp>
      <p:sp>
        <p:nvSpPr>
          <p:cNvPr id="10" name="Rectangle 6"/>
          <p:cNvSpPr>
            <a:spLocks noGrp="1" noChangeArrowheads="1"/>
          </p:cNvSpPr>
          <p:nvPr>
            <p:ph type="sldNum" sz="quarter" idx="13"/>
          </p:nvPr>
        </p:nvSpPr>
        <p:spPr/>
        <p:txBody>
          <a:bodyPr/>
          <a:lstStyle>
            <a:lvl1pPr>
              <a:defRPr/>
            </a:lvl1pPr>
          </a:lstStyle>
          <a:p>
            <a:pPr>
              <a:defRPr/>
            </a:pPr>
            <a:fld id="{EC0D509E-4CA5-43E8-9BA0-2263888F3495}" type="slidenum">
              <a:rPr lang="en-US"/>
              <a:pPr>
                <a:defRPr/>
              </a:pPr>
              <a:t>‹#›</a:t>
            </a:fld>
            <a:endParaRPr lang="en-US" dirty="0"/>
          </a:p>
        </p:txBody>
      </p:sp>
      <p:sp>
        <p:nvSpPr>
          <p:cNvPr id="12"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254651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7"/>
          <p:cNvSpPr>
            <a:spLocks noGrp="1"/>
          </p:cNvSpPr>
          <p:nvPr>
            <p:ph type="title"/>
          </p:nvPr>
        </p:nvSpPr>
        <p:spPr>
          <a:xfrm>
            <a:off x="419645" y="324500"/>
            <a:ext cx="8069262" cy="630843"/>
          </a:xfrm>
          <a:prstGeom prst="rect">
            <a:avLst/>
          </a:prstGeom>
        </p:spPr>
        <p:txBody>
          <a:bodyPr/>
          <a:lstStyle>
            <a:lvl1pPr>
              <a:defRPr sz="3200">
                <a:solidFill>
                  <a:srgbClr val="648A2C"/>
                </a:solidFill>
                <a:latin typeface="Calibri"/>
                <a:cs typeface="Calibri"/>
              </a:defRPr>
            </a:lvl1pPr>
          </a:lstStyle>
          <a:p>
            <a:r>
              <a:rPr lang="en-US" dirty="0" smtClean="0"/>
              <a:t>Click to edit Master title style</a:t>
            </a:r>
            <a:endParaRPr lang="en-US" dirty="0"/>
          </a:p>
        </p:txBody>
      </p:sp>
      <p:sp>
        <p:nvSpPr>
          <p:cNvPr id="11" name="Content Placeholder 10"/>
          <p:cNvSpPr>
            <a:spLocks noGrp="1"/>
          </p:cNvSpPr>
          <p:nvPr>
            <p:ph sz="quarter" idx="13"/>
          </p:nvPr>
        </p:nvSpPr>
        <p:spPr>
          <a:xfrm>
            <a:off x="419645" y="1078173"/>
            <a:ext cx="8069262" cy="4612943"/>
          </a:xfrm>
        </p:spPr>
        <p:txBody>
          <a:bodyPr/>
          <a:lstStyle>
            <a:lvl1pPr>
              <a:buClr>
                <a:schemeClr val="tx1">
                  <a:lumMod val="50000"/>
                  <a:lumOff val="50000"/>
                </a:schemeClr>
              </a:buClr>
              <a:defRPr>
                <a:solidFill>
                  <a:srgbClr val="0079C1"/>
                </a:solidFill>
                <a:latin typeface="Calibri"/>
                <a:cs typeface="Calibri"/>
              </a:defRPr>
            </a:lvl1pPr>
            <a:lvl2pPr>
              <a:defRPr sz="2400">
                <a:latin typeface="Calibri"/>
                <a:cs typeface="Calibri"/>
              </a:defRPr>
            </a:lvl2pPr>
            <a:lvl3pPr>
              <a:defRPr sz="2400">
                <a:latin typeface="Calibri"/>
                <a:cs typeface="Calibri"/>
              </a:defRPr>
            </a:lvl3pPr>
            <a:lvl4pPr>
              <a:defRPr sz="2400">
                <a:latin typeface="Calibri"/>
                <a:cs typeface="Calibri"/>
              </a:defRPr>
            </a:lvl4pPr>
            <a:lvl5pPr>
              <a:defRPr sz="24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Title 7"/>
          <p:cNvSpPr>
            <a:spLocks noGrp="1"/>
          </p:cNvSpPr>
          <p:nvPr>
            <p:ph type="title"/>
          </p:nvPr>
        </p:nvSpPr>
        <p:spPr>
          <a:xfrm>
            <a:off x="419645" y="324500"/>
            <a:ext cx="8069262" cy="630843"/>
          </a:xfrm>
          <a:prstGeom prst="rect">
            <a:avLst/>
          </a:prstGeom>
        </p:spPr>
        <p:txBody>
          <a:bodyPr/>
          <a:lstStyle>
            <a:lvl1pPr>
              <a:defRPr sz="3200">
                <a:solidFill>
                  <a:schemeClr val="accent3">
                    <a:lumMod val="75000"/>
                  </a:schemeClr>
                </a:solidFill>
                <a:latin typeface="Calibri"/>
                <a:cs typeface="Calibri"/>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Tree>
    <p:extLst>
      <p:ext uri="{BB962C8B-B14F-4D97-AF65-F5344CB8AC3E}">
        <p14:creationId xmlns:p14="http://schemas.microsoft.com/office/powerpoint/2010/main" val="35458582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smtClean="0"/>
              <a:t>Click to edit Master title style</a:t>
            </a:r>
            <a:endParaRPr lang="en-US" dirty="0"/>
          </a:p>
        </p:txBody>
      </p:sp>
      <p:sp>
        <p:nvSpPr>
          <p:cNvPr id="9" name="Content Placeholder 10"/>
          <p:cNvSpPr>
            <a:spLocks noGrp="1"/>
          </p:cNvSpPr>
          <p:nvPr>
            <p:ph sz="quarter" idx="13"/>
          </p:nvPr>
        </p:nvSpPr>
        <p:spPr>
          <a:xfrm>
            <a:off x="419644" y="1064526"/>
            <a:ext cx="404317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7" name="Content Placeholder 10"/>
          <p:cNvSpPr>
            <a:spLocks noGrp="1"/>
          </p:cNvSpPr>
          <p:nvPr>
            <p:ph sz="quarter" idx="14"/>
          </p:nvPr>
        </p:nvSpPr>
        <p:spPr>
          <a:xfrm>
            <a:off x="4586756" y="1064526"/>
            <a:ext cx="410004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smtClean="0"/>
              <a:t>Click to edit Master text styles</a:t>
            </a:r>
          </a:p>
        </p:txBody>
      </p:sp>
    </p:spTree>
    <p:extLst>
      <p:ext uri="{BB962C8B-B14F-4D97-AF65-F5344CB8AC3E}">
        <p14:creationId xmlns:p14="http://schemas.microsoft.com/office/powerpoint/2010/main" val="41849535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DQ_ppts_place_v1_0005_DQF Body.jpg"/>
          <p:cNvPicPr>
            <a:picLocks noChangeAspect="1"/>
          </p:cNvPicPr>
          <p:nvPr/>
        </p:nvPicPr>
        <p:blipFill>
          <a:blip r:embed="rId15"/>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rgbClr val="ED971F"/>
                </a:solidFill>
              </a:defRPr>
            </a:lvl1pPr>
          </a:lstStyle>
          <a:p>
            <a:fld id="{4D4DB3D9-7B40-ED44-8440-D74AC48FA1E8}" type="datetimeFigureOut">
              <a:rPr lang="en-US" smtClean="0"/>
              <a:pPr/>
              <a:t>3/3/2017</a:t>
            </a:fld>
            <a:endParaRPr lang="en-US" dirty="0"/>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ED971F"/>
                </a:solidFill>
              </a:defRPr>
            </a:lvl1pPr>
          </a:lstStyle>
          <a:p>
            <a:endParaRPr lang="en-US"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7" r:id="rId3"/>
    <p:sldLayoutId id="2147483662" r:id="rId4"/>
    <p:sldLayoutId id="2147483656" r:id="rId5"/>
    <p:sldLayoutId id="2147483660" r:id="rId6"/>
    <p:sldLayoutId id="2147483650" r:id="rId7"/>
    <p:sldLayoutId id="2147483680" r:id="rId8"/>
    <p:sldLayoutId id="2147483668" r:id="rId9"/>
    <p:sldLayoutId id="2147483669" r:id="rId10"/>
    <p:sldLayoutId id="2147483666" r:id="rId11"/>
    <p:sldLayoutId id="2147483670" r:id="rId12"/>
    <p:sldLayoutId id="2147483676" r:id="rId13"/>
  </p:sldLayoutIdLst>
  <p:timing>
    <p:tnLst>
      <p:par>
        <p:cTn id="1" dur="indefinite" restart="never" nodeType="tmRoot"/>
      </p:par>
    </p:tnLst>
  </p:timing>
  <p:txStyles>
    <p:titleStyle>
      <a:lvl1pPr algn="l" defTabSz="457200" rtl="0" eaLnBrk="1" latinLnBrk="0" hangingPunct="1">
        <a:spcBef>
          <a:spcPct val="0"/>
        </a:spcBef>
        <a:buNone/>
        <a:defRPr sz="3800" b="1" kern="1200">
          <a:solidFill>
            <a:srgbClr val="A6C02A"/>
          </a:solidFill>
          <a:latin typeface="Arial"/>
          <a:ea typeface="+mj-ea"/>
          <a:cs typeface="Arial"/>
        </a:defRPr>
      </a:lvl1pPr>
    </p:titleStyle>
    <p:bodyStyle>
      <a:lvl1pPr marL="342900" indent="-342900" algn="l" defTabSz="457200" rtl="0" eaLnBrk="1" latinLnBrk="0" hangingPunct="1">
        <a:spcBef>
          <a:spcPct val="20000"/>
        </a:spcBef>
        <a:buClr>
          <a:srgbClr val="0079C1"/>
        </a:buClr>
        <a:buFont typeface="Arial"/>
        <a:buChar char="•"/>
        <a:defRPr sz="2400" b="1" kern="1200">
          <a:solidFill>
            <a:srgbClr val="2D8BD0"/>
          </a:solidFill>
          <a:latin typeface="Calibri"/>
          <a:ea typeface="+mn-ea"/>
          <a:cs typeface="Calibri"/>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3pPr>
      <a:lvl4pPr marL="16002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4pPr>
      <a:lvl5pPr marL="20574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source=images&amp;cd=&amp;cad=rja&amp;uact=8&amp;ved=0ahUKEwjL2eDTnKnSAhWI0FQKHQJXDE0QjRwIBw&amp;url=http://www.burnsddsnc.com/2014/08/12/new-dental-insurance-let-us-know/&amp;bvm=bv.147448319,d.cGw&amp;psig=AFQjCNEnC_uHYbq3hxHwHhfEEgz-gjlH4w&amp;ust=1488041867353767"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m/url?sa=i&amp;rct=j&amp;q=&amp;esrc=s&amp;source=images&amp;cd=&amp;cad=rja&amp;uact=8&amp;ved=0ahUKEwi77c2Jn6nSAhUHilQKHWo0CVkQjRwIBw&amp;url=https://twitter.com/cda_dentists/status/353245149456896000&amp;bvm=bv.147448319,d.cGw&amp;psig=AFQjCNEnC_uHYbq3hxHwHhfEEgz-gjlH4w&amp;ust=1488041867353767"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ahUKEwiv0dKcvvPKAhVByyYKHVW1AAUQjRwIBw&amp;url=http://www.ahrq.gov/professionals/systems/primary-care/businessstrategies/busstratintro.html&amp;psig=AFQjCNG23cKDLspl078C4YQTaYvrOPp5zg&amp;ust=1455409722528235"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750" y="135089"/>
            <a:ext cx="7772400" cy="1073888"/>
          </a:xfrm>
        </p:spPr>
        <p:txBody>
          <a:bodyPr>
            <a:normAutofit/>
          </a:bodyPr>
          <a:lstStyle/>
          <a:p>
            <a:r>
              <a:rPr lang="en-US" dirty="0" smtClean="0"/>
              <a:t>Provider - 3.0</a:t>
            </a:r>
            <a:endParaRPr lang="en-US" dirty="0"/>
          </a:p>
        </p:txBody>
      </p:sp>
      <p:sp>
        <p:nvSpPr>
          <p:cNvPr id="3" name="Subtitle 2"/>
          <p:cNvSpPr>
            <a:spLocks noGrp="1"/>
          </p:cNvSpPr>
          <p:nvPr>
            <p:ph type="subTitle" idx="1"/>
          </p:nvPr>
        </p:nvSpPr>
        <p:spPr>
          <a:xfrm>
            <a:off x="539750" y="1193180"/>
            <a:ext cx="7772400" cy="764808"/>
          </a:xfrm>
        </p:spPr>
        <p:txBody>
          <a:bodyPr>
            <a:normAutofit/>
          </a:bodyPr>
          <a:lstStyle/>
          <a:p>
            <a:pPr algn="r"/>
            <a:r>
              <a:rPr lang="en-US" dirty="0" smtClean="0"/>
              <a:t>Sean G. Boynes, DMD, MS</a:t>
            </a:r>
          </a:p>
          <a:p>
            <a:pPr algn="r"/>
            <a:r>
              <a:rPr lang="en-US" sz="1800" dirty="0" smtClean="0"/>
              <a:t>Director of Interprofessional Practice</a:t>
            </a:r>
            <a:endParaRPr lang="en-US" sz="1800" dirty="0"/>
          </a:p>
        </p:txBody>
      </p:sp>
    </p:spTree>
    <p:extLst>
      <p:ext uri="{BB962C8B-B14F-4D97-AF65-F5344CB8AC3E}">
        <p14:creationId xmlns:p14="http://schemas.microsoft.com/office/powerpoint/2010/main" val="3624713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45" y="180809"/>
            <a:ext cx="8069262" cy="630843"/>
          </a:xfrm>
        </p:spPr>
        <p:txBody>
          <a:bodyPr/>
          <a:lstStyle/>
          <a:p>
            <a:r>
              <a:rPr lang="en-US" dirty="0" smtClean="0"/>
              <a:t>Virtual Dental Home (VDH)</a:t>
            </a:r>
            <a:endParaRPr lang="en-US" dirty="0"/>
          </a:p>
        </p:txBody>
      </p:sp>
      <p:sp>
        <p:nvSpPr>
          <p:cNvPr id="3" name="Content Placeholder 2"/>
          <p:cNvSpPr>
            <a:spLocks noGrp="1"/>
          </p:cNvSpPr>
          <p:nvPr>
            <p:ph sz="quarter" idx="13"/>
          </p:nvPr>
        </p:nvSpPr>
        <p:spPr>
          <a:xfrm>
            <a:off x="419645" y="707149"/>
            <a:ext cx="8069262" cy="5314827"/>
          </a:xfrm>
        </p:spPr>
        <p:txBody>
          <a:bodyPr>
            <a:normAutofit fontScale="92500" lnSpcReduction="20000"/>
          </a:bodyPr>
          <a:lstStyle/>
          <a:p>
            <a:r>
              <a:rPr lang="en-US" dirty="0"/>
              <a:t>VDH is a community-based care delivery system using telehealth to link specialty trained hygienists in the community with participating </a:t>
            </a:r>
            <a:r>
              <a:rPr lang="en-US" dirty="0" smtClean="0"/>
              <a:t>dentists. </a:t>
            </a:r>
          </a:p>
          <a:p>
            <a:pPr lvl="1"/>
            <a:r>
              <a:rPr lang="en-US" dirty="0" smtClean="0"/>
              <a:t>Practitioners </a:t>
            </a:r>
            <a:r>
              <a:rPr lang="en-US" dirty="0"/>
              <a:t>use a store-and-go format to capture an individual’s oral health record for review by dentists.  </a:t>
            </a:r>
            <a:endParaRPr lang="en-US" dirty="0" smtClean="0"/>
          </a:p>
          <a:p>
            <a:pPr lvl="1"/>
            <a:r>
              <a:rPr lang="en-US" dirty="0" smtClean="0"/>
              <a:t>A </a:t>
            </a:r>
            <a:r>
              <a:rPr lang="en-US" dirty="0"/>
              <a:t>specially trained advanced practice practitioner collects the electronic dental records (health history, intra- and extra- oral pictures, radiographs, and tooth charting) using portable or mobile equipment.</a:t>
            </a:r>
            <a:r>
              <a:rPr lang="en-US" baseline="30000" dirty="0"/>
              <a:t>72</a:t>
            </a:r>
            <a:r>
              <a:rPr lang="en-US" dirty="0"/>
              <a:t> </a:t>
            </a:r>
            <a:endParaRPr lang="en-US" dirty="0" smtClean="0"/>
          </a:p>
          <a:p>
            <a:pPr lvl="1"/>
            <a:r>
              <a:rPr lang="en-US" dirty="0" smtClean="0"/>
              <a:t>The </a:t>
            </a:r>
            <a:r>
              <a:rPr lang="en-US" dirty="0"/>
              <a:t>information is uploaded to a secure Internet system where the supervising dentist can evaluate the record, create a treatment plan and provide care guidance.  </a:t>
            </a:r>
            <a:endParaRPr lang="en-US" dirty="0" smtClean="0"/>
          </a:p>
          <a:p>
            <a:r>
              <a:rPr lang="en-US" dirty="0" smtClean="0"/>
              <a:t>A </a:t>
            </a:r>
            <a:r>
              <a:rPr lang="en-US" dirty="0"/>
              <a:t>six-year report on the </a:t>
            </a:r>
            <a:r>
              <a:rPr lang="en-US" dirty="0" smtClean="0"/>
              <a:t>UP-Arthur </a:t>
            </a:r>
            <a:r>
              <a:rPr lang="en-US" dirty="0" err="1"/>
              <a:t>Dugoni</a:t>
            </a:r>
            <a:r>
              <a:rPr lang="en-US" dirty="0"/>
              <a:t> School of Dentistry’s VDH program found that a majority of children involved in the program </a:t>
            </a:r>
            <a:r>
              <a:rPr lang="en-US" dirty="0">
                <a:solidFill>
                  <a:srgbClr val="0070C0"/>
                </a:solidFill>
              </a:rPr>
              <a:t>can have </a:t>
            </a:r>
            <a:r>
              <a:rPr lang="en-US" dirty="0">
                <a:solidFill>
                  <a:schemeClr val="accent3"/>
                </a:solidFill>
              </a:rPr>
              <a:t>oral health needs met </a:t>
            </a:r>
            <a:r>
              <a:rPr lang="en-US" dirty="0">
                <a:solidFill>
                  <a:srgbClr val="0070C0"/>
                </a:solidFill>
              </a:rPr>
              <a:t>by dental hygiene providers</a:t>
            </a:r>
            <a:r>
              <a:rPr lang="en-US" dirty="0"/>
              <a:t> via VDH, </a:t>
            </a:r>
            <a:r>
              <a:rPr lang="en-US" dirty="0">
                <a:solidFill>
                  <a:schemeClr val="accent3"/>
                </a:solidFill>
              </a:rPr>
              <a:t>no adverse outcomes </a:t>
            </a:r>
            <a:r>
              <a:rPr lang="en-US" dirty="0"/>
              <a:t>were reported, and the system delivered </a:t>
            </a:r>
            <a:r>
              <a:rPr lang="en-US" dirty="0">
                <a:solidFill>
                  <a:schemeClr val="accent3"/>
                </a:solidFill>
              </a:rPr>
              <a:t>more prevention</a:t>
            </a:r>
            <a:r>
              <a:rPr lang="en-US" dirty="0"/>
              <a:t> and early intervention at </a:t>
            </a:r>
            <a:r>
              <a:rPr lang="en-US" sz="2600" dirty="0">
                <a:solidFill>
                  <a:schemeClr val="accent3"/>
                </a:solidFill>
              </a:rPr>
              <a:t>less cost</a:t>
            </a:r>
            <a:r>
              <a:rPr lang="en-US" dirty="0"/>
              <a:t> per patient.</a:t>
            </a:r>
          </a:p>
        </p:txBody>
      </p:sp>
    </p:spTree>
    <p:extLst>
      <p:ext uri="{BB962C8B-B14F-4D97-AF65-F5344CB8AC3E}">
        <p14:creationId xmlns:p14="http://schemas.microsoft.com/office/powerpoint/2010/main" val="218345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94" y="324500"/>
            <a:ext cx="8686799" cy="630843"/>
          </a:xfrm>
        </p:spPr>
        <p:txBody>
          <a:bodyPr/>
          <a:lstStyle/>
          <a:p>
            <a:r>
              <a:rPr lang="en-US" dirty="0" smtClean="0"/>
              <a:t>Community Dental Health Coordinators (CDHCs)</a:t>
            </a:r>
            <a:endParaRPr lang="en-US" dirty="0"/>
          </a:p>
        </p:txBody>
      </p:sp>
      <p:sp>
        <p:nvSpPr>
          <p:cNvPr id="3" name="Content Placeholder 2"/>
          <p:cNvSpPr>
            <a:spLocks noGrp="1"/>
          </p:cNvSpPr>
          <p:nvPr>
            <p:ph sz="quarter" idx="13"/>
          </p:nvPr>
        </p:nvSpPr>
        <p:spPr>
          <a:xfrm>
            <a:off x="248193" y="955343"/>
            <a:ext cx="8686800" cy="5133703"/>
          </a:xfrm>
        </p:spPr>
        <p:txBody>
          <a:bodyPr>
            <a:normAutofit/>
          </a:bodyPr>
          <a:lstStyle/>
          <a:p>
            <a:r>
              <a:rPr lang="en-US" sz="2600" dirty="0"/>
              <a:t>CDHCs are members of the dental care </a:t>
            </a:r>
            <a:r>
              <a:rPr lang="en-US" sz="2600" dirty="0" smtClean="0"/>
              <a:t>team who </a:t>
            </a:r>
            <a:r>
              <a:rPr lang="en-US" sz="2600" dirty="0"/>
              <a:t>work in underserved communities to improve access and oral health.  </a:t>
            </a:r>
            <a:endParaRPr lang="en-US" sz="2600" dirty="0" smtClean="0"/>
          </a:p>
          <a:p>
            <a:pPr lvl="1"/>
            <a:r>
              <a:rPr lang="en-US" dirty="0" smtClean="0"/>
              <a:t>After formalized training, they </a:t>
            </a:r>
            <a:r>
              <a:rPr lang="en-US" dirty="0"/>
              <a:t>provide a limited range of preventive care, serve as referral coordinators assisting patients in making and keeping dental care appointments, </a:t>
            </a:r>
            <a:r>
              <a:rPr lang="en-US" dirty="0" smtClean="0"/>
              <a:t>and lead </a:t>
            </a:r>
            <a:r>
              <a:rPr lang="en-US" dirty="0"/>
              <a:t>oral health initiatives in their </a:t>
            </a:r>
            <a:r>
              <a:rPr lang="en-US" dirty="0" smtClean="0"/>
              <a:t>communities.</a:t>
            </a:r>
          </a:p>
          <a:p>
            <a:r>
              <a:rPr lang="en-US" sz="2600" dirty="0" smtClean="0"/>
              <a:t>CDHC </a:t>
            </a:r>
            <a:r>
              <a:rPr lang="en-US" sz="2600" dirty="0"/>
              <a:t>pilot </a:t>
            </a:r>
            <a:r>
              <a:rPr lang="en-US" sz="2600" dirty="0" smtClean="0"/>
              <a:t>project reported increases in: </a:t>
            </a:r>
          </a:p>
          <a:p>
            <a:pPr lvl="1"/>
            <a:r>
              <a:rPr lang="en-US" dirty="0" smtClean="0"/>
              <a:t>Total </a:t>
            </a:r>
            <a:r>
              <a:rPr lang="en-US" dirty="0"/>
              <a:t>number of procedures by the entire dental care </a:t>
            </a:r>
            <a:r>
              <a:rPr lang="en-US" dirty="0" smtClean="0"/>
              <a:t>team </a:t>
            </a:r>
          </a:p>
          <a:p>
            <a:pPr lvl="1"/>
            <a:r>
              <a:rPr lang="en-US" dirty="0"/>
              <a:t>T</a:t>
            </a:r>
            <a:r>
              <a:rPr lang="en-US" dirty="0" smtClean="0"/>
              <a:t>otal </a:t>
            </a:r>
            <a:r>
              <a:rPr lang="en-US" dirty="0"/>
              <a:t>value of care </a:t>
            </a:r>
            <a:r>
              <a:rPr lang="en-US" dirty="0" smtClean="0"/>
              <a:t>performed</a:t>
            </a:r>
          </a:p>
          <a:p>
            <a:pPr lvl="1"/>
            <a:r>
              <a:rPr lang="en-US" dirty="0" smtClean="0"/>
              <a:t>0</a:t>
            </a:r>
            <a:r>
              <a:rPr lang="en-US" dirty="0"/>
              <a:t>% broken appointment rate by diabetic patients</a:t>
            </a:r>
          </a:p>
        </p:txBody>
      </p:sp>
    </p:spTree>
    <p:extLst>
      <p:ext uri="{BB962C8B-B14F-4D97-AF65-F5344CB8AC3E}">
        <p14:creationId xmlns:p14="http://schemas.microsoft.com/office/powerpoint/2010/main" val="1331240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and Staff Development</a:t>
            </a:r>
            <a:endParaRPr lang="en-US" dirty="0"/>
          </a:p>
        </p:txBody>
      </p:sp>
      <p:sp>
        <p:nvSpPr>
          <p:cNvPr id="3" name="Content Placeholder 2"/>
          <p:cNvSpPr>
            <a:spLocks noGrp="1"/>
          </p:cNvSpPr>
          <p:nvPr>
            <p:ph idx="1"/>
          </p:nvPr>
        </p:nvSpPr>
        <p:spPr/>
        <p:txBody>
          <a:bodyPr/>
          <a:lstStyle/>
          <a:p>
            <a:r>
              <a:rPr lang="en-US" dirty="0" smtClean="0"/>
              <a:t>Analyses to measure strengths and weakness</a:t>
            </a:r>
          </a:p>
          <a:p>
            <a:pPr lvl="1"/>
            <a:r>
              <a:rPr lang="en-US" dirty="0" smtClean="0"/>
              <a:t>Subjective</a:t>
            </a:r>
          </a:p>
          <a:p>
            <a:pPr lvl="1"/>
            <a:r>
              <a:rPr lang="en-US" dirty="0" smtClean="0"/>
              <a:t>Objective</a:t>
            </a:r>
          </a:p>
          <a:p>
            <a:r>
              <a:rPr lang="en-US" dirty="0" smtClean="0"/>
              <a:t>Performance Improvement</a:t>
            </a:r>
          </a:p>
          <a:p>
            <a:pPr lvl="1"/>
            <a:r>
              <a:rPr lang="en-US" dirty="0" smtClean="0"/>
              <a:t>Developing clinic and front office benchmarks or averages</a:t>
            </a:r>
          </a:p>
          <a:p>
            <a:pPr lvl="1"/>
            <a:r>
              <a:rPr lang="en-US" dirty="0" smtClean="0"/>
              <a:t>Team based success and failures</a:t>
            </a:r>
          </a:p>
          <a:p>
            <a:pPr lvl="2"/>
            <a:r>
              <a:rPr lang="en-US" dirty="0" smtClean="0"/>
              <a:t>Shared responsibility</a:t>
            </a:r>
          </a:p>
          <a:p>
            <a:r>
              <a:rPr lang="en-US" dirty="0" smtClean="0"/>
              <a:t>Mixed results with incentive programs</a:t>
            </a:r>
          </a:p>
          <a:p>
            <a:pPr lvl="1"/>
            <a:r>
              <a:rPr lang="en-US" dirty="0" smtClean="0"/>
              <a:t>The type of program must be a win - win</a:t>
            </a:r>
            <a:endParaRPr lang="en-US" dirty="0"/>
          </a:p>
        </p:txBody>
      </p:sp>
    </p:spTree>
    <p:extLst>
      <p:ext uri="{BB962C8B-B14F-4D97-AF65-F5344CB8AC3E}">
        <p14:creationId xmlns:p14="http://schemas.microsoft.com/office/powerpoint/2010/main" val="3906511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unny cartoon dentistr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320" y="1427941"/>
            <a:ext cx="3390087" cy="41952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p:cNvSpPr txBox="1"/>
          <p:nvPr/>
        </p:nvSpPr>
        <p:spPr>
          <a:xfrm>
            <a:off x="760228" y="159172"/>
            <a:ext cx="7623544" cy="10156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0" dirty="0" smtClean="0">
                <a:solidFill>
                  <a:srgbClr val="0070C0"/>
                </a:solidFill>
              </a:rPr>
              <a:t>Questions &amp; Discussion</a:t>
            </a:r>
            <a:endParaRPr lang="en-US" sz="6000" dirty="0">
              <a:solidFill>
                <a:srgbClr val="0070C0"/>
              </a:solidFill>
            </a:endParaRPr>
          </a:p>
        </p:txBody>
      </p:sp>
    </p:spTree>
    <p:extLst>
      <p:ext uri="{BB962C8B-B14F-4D97-AF65-F5344CB8AC3E}">
        <p14:creationId xmlns:p14="http://schemas.microsoft.com/office/powerpoint/2010/main" val="3680683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IPP Communication and Referral Process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269" y="1201782"/>
            <a:ext cx="6768194" cy="3867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9531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6"/>
          <p:cNvSpPr>
            <a:spLocks noGrp="1"/>
          </p:cNvSpPr>
          <p:nvPr>
            <p:ph type="body" sz="quarter" idx="13"/>
          </p:nvPr>
        </p:nvSpPr>
        <p:spPr>
          <a:xfrm>
            <a:off x="304800" y="1143000"/>
            <a:ext cx="8228013" cy="4800600"/>
          </a:xfrm>
        </p:spPr>
        <p:txBody>
          <a:bodyPr/>
          <a:lstStyle/>
          <a:p>
            <a:pPr eaLnBrk="1" hangingPunct="1">
              <a:lnSpc>
                <a:spcPct val="120000"/>
              </a:lnSpc>
              <a:defRPr/>
            </a:pPr>
            <a:r>
              <a:rPr lang="en-US" altLang="en-US" sz="3200" dirty="0" smtClean="0">
                <a:latin typeface="Calibri" pitchFamily="34" charset="0"/>
                <a:ea typeface="ＭＳ Ｐゴシック" pitchFamily="34" charset="-128"/>
                <a:cs typeface="Calibri" pitchFamily="34" charset="0"/>
              </a:rPr>
              <a:t>Evidence reveals: </a:t>
            </a:r>
          </a:p>
          <a:p>
            <a:pPr lvl="1">
              <a:lnSpc>
                <a:spcPct val="120000"/>
              </a:lnSpc>
              <a:defRPr/>
            </a:pPr>
            <a:r>
              <a:rPr lang="en-US" altLang="en-US" sz="2800" dirty="0" smtClean="0">
                <a:latin typeface="Calibri" pitchFamily="34" charset="0"/>
                <a:ea typeface="ＭＳ Ｐゴシック" pitchFamily="34" charset="-128"/>
                <a:cs typeface="Calibri" pitchFamily="34" charset="0"/>
              </a:rPr>
              <a:t>Strong referral system </a:t>
            </a:r>
            <a:r>
              <a:rPr lang="en-US" altLang="en-US" sz="2400" dirty="0" smtClean="0">
                <a:latin typeface="Calibri" pitchFamily="34" charset="0"/>
                <a:ea typeface="ＭＳ Ｐゴシック" pitchFamily="34" charset="-128"/>
                <a:cs typeface="Calibri" pitchFamily="34" charset="0"/>
              </a:rPr>
              <a:t>= </a:t>
            </a:r>
          </a:p>
          <a:p>
            <a:pPr marL="914400" lvl="2" indent="0" eaLnBrk="1" hangingPunct="1">
              <a:lnSpc>
                <a:spcPct val="120000"/>
              </a:lnSpc>
              <a:spcAft>
                <a:spcPct val="0"/>
              </a:spcAft>
              <a:buNone/>
              <a:defRPr/>
            </a:pPr>
            <a:endParaRPr lang="en-US" altLang="en-US" sz="2400" dirty="0" smtClean="0">
              <a:latin typeface="Calibri" pitchFamily="34" charset="0"/>
              <a:ea typeface="ＭＳ Ｐゴシック" pitchFamily="34" charset="-128"/>
              <a:cs typeface="Calibri" pitchFamily="34" charset="0"/>
            </a:endParaRPr>
          </a:p>
          <a:p>
            <a:pPr marL="457200" lvl="1" indent="0" eaLnBrk="1" hangingPunct="1">
              <a:lnSpc>
                <a:spcPct val="120000"/>
              </a:lnSpc>
              <a:spcAft>
                <a:spcPct val="0"/>
              </a:spcAft>
              <a:buFont typeface="Arial" pitchFamily="34" charset="0"/>
              <a:buNone/>
              <a:defRPr/>
            </a:pPr>
            <a:endParaRPr lang="en-US" altLang="en-US" sz="2400" dirty="0" smtClean="0">
              <a:latin typeface="Calibri" pitchFamily="34" charset="0"/>
              <a:ea typeface="ＭＳ Ｐゴシック" pitchFamily="34" charset="-128"/>
              <a:cs typeface="Calibri" pitchFamily="34" charset="0"/>
            </a:endParaRPr>
          </a:p>
          <a:p>
            <a:pPr eaLnBrk="1" hangingPunct="1">
              <a:lnSpc>
                <a:spcPct val="120000"/>
              </a:lnSpc>
              <a:spcAft>
                <a:spcPct val="0"/>
              </a:spcAft>
              <a:defRPr/>
            </a:pPr>
            <a:endParaRPr lang="en-US" altLang="en-US" dirty="0" smtClean="0">
              <a:latin typeface="Calibri" pitchFamily="34" charset="0"/>
              <a:ea typeface="ＭＳ Ｐゴシック" pitchFamily="34" charset="-128"/>
              <a:cs typeface="Calibri" pitchFamily="34" charset="0"/>
            </a:endParaRPr>
          </a:p>
        </p:txBody>
      </p:sp>
      <p:sp>
        <p:nvSpPr>
          <p:cNvPr id="8195" name="Title 5"/>
          <p:cNvSpPr>
            <a:spLocks noGrp="1"/>
          </p:cNvSpPr>
          <p:nvPr>
            <p:ph type="title"/>
          </p:nvPr>
        </p:nvSpPr>
        <p:spPr>
          <a:xfrm>
            <a:off x="609600" y="304800"/>
            <a:ext cx="7999413" cy="685800"/>
          </a:xfrm>
        </p:spPr>
        <p:txBody>
          <a:bodyPr>
            <a:normAutofit fontScale="90000"/>
          </a:bodyPr>
          <a:lstStyle/>
          <a:p>
            <a:pPr eaLnBrk="1" hangingPunct="1"/>
            <a:r>
              <a:rPr lang="en-US" altLang="en-US" sz="3600" dirty="0" smtClean="0">
                <a:latin typeface="Arial" panose="020B0604020202020204" pitchFamily="34" charset="0"/>
                <a:ea typeface="ＭＳ Ｐゴシック" pitchFamily="34" charset="-128"/>
                <a:cs typeface="Arial" panose="020B0604020202020204" pitchFamily="34" charset="0"/>
              </a:rPr>
              <a:t>The Importance of the Referral Process</a:t>
            </a:r>
          </a:p>
        </p:txBody>
      </p:sp>
      <p:sp>
        <p:nvSpPr>
          <p:cNvPr id="2" name="Down Arrow 1"/>
          <p:cNvSpPr/>
          <p:nvPr/>
        </p:nvSpPr>
        <p:spPr>
          <a:xfrm rot="10800000">
            <a:off x="4648200" y="2008662"/>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105400" y="1905000"/>
            <a:ext cx="3200400" cy="2523768"/>
          </a:xfrm>
          <a:prstGeom prst="rect">
            <a:avLst/>
          </a:prstGeom>
          <a:noFill/>
        </p:spPr>
        <p:txBody>
          <a:bodyPr wrap="square" rtlCol="0">
            <a:spAutoFit/>
          </a:bodyPr>
          <a:lstStyle/>
          <a:p>
            <a:r>
              <a:rPr lang="en-US" sz="2800" dirty="0" smtClean="0"/>
              <a:t>Patient satisfaction</a:t>
            </a:r>
          </a:p>
          <a:p>
            <a:endParaRPr lang="en-US" sz="2800" dirty="0" smtClean="0"/>
          </a:p>
          <a:p>
            <a:r>
              <a:rPr lang="en-US" sz="2800" dirty="0" smtClean="0"/>
              <a:t>Patient outcomes</a:t>
            </a:r>
          </a:p>
          <a:p>
            <a:endParaRPr lang="en-US" sz="2800" dirty="0"/>
          </a:p>
          <a:p>
            <a:r>
              <a:rPr lang="en-US" sz="2800" dirty="0" smtClean="0"/>
              <a:t>Practice viability</a:t>
            </a:r>
          </a:p>
          <a:p>
            <a:endParaRPr lang="en-US" dirty="0"/>
          </a:p>
        </p:txBody>
      </p:sp>
      <p:sp>
        <p:nvSpPr>
          <p:cNvPr id="6" name="Down Arrow 5"/>
          <p:cNvSpPr/>
          <p:nvPr/>
        </p:nvSpPr>
        <p:spPr>
          <a:xfrm rot="10800000">
            <a:off x="4648200" y="2862084"/>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0800000">
            <a:off x="4648200" y="37338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80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HRSA and Oral Health Referral</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HRSA </a:t>
            </a:r>
            <a:r>
              <a:rPr lang="en-US" dirty="0"/>
              <a:t>set forth the following competencies for coordination of interprofessional </a:t>
            </a:r>
            <a:r>
              <a:rPr lang="en-US" dirty="0" smtClean="0"/>
              <a:t>oral health care</a:t>
            </a:r>
            <a:r>
              <a:rPr lang="en-US" dirty="0"/>
              <a:t>: </a:t>
            </a:r>
            <a:endParaRPr lang="en-US" dirty="0" smtClean="0"/>
          </a:p>
          <a:p>
            <a:pPr lvl="1"/>
            <a:r>
              <a:rPr lang="en-US" dirty="0" smtClean="0"/>
              <a:t>exchange </a:t>
            </a:r>
            <a:r>
              <a:rPr lang="en-US" dirty="0"/>
              <a:t>meaningful information that benefits care </a:t>
            </a:r>
            <a:r>
              <a:rPr lang="en-US" dirty="0" smtClean="0"/>
              <a:t>delivery </a:t>
            </a:r>
            <a:endParaRPr lang="en-US" dirty="0"/>
          </a:p>
          <a:p>
            <a:pPr lvl="1"/>
            <a:r>
              <a:rPr lang="en-US" dirty="0" smtClean="0"/>
              <a:t>apply </a:t>
            </a:r>
            <a:r>
              <a:rPr lang="en-US" dirty="0"/>
              <a:t>patient and population- centered interprofessional practice principles; as well as, </a:t>
            </a:r>
          </a:p>
          <a:p>
            <a:pPr lvl="1"/>
            <a:r>
              <a:rPr lang="en-US" dirty="0" smtClean="0"/>
              <a:t>facilitate </a:t>
            </a:r>
            <a:r>
              <a:rPr lang="en-US" dirty="0"/>
              <a:t>patient navigation and provide appropriate referrals.  </a:t>
            </a:r>
            <a:endParaRPr lang="en-US" dirty="0" smtClean="0"/>
          </a:p>
          <a:p>
            <a:r>
              <a:rPr lang="en-US" dirty="0" smtClean="0"/>
              <a:t>HRSA </a:t>
            </a:r>
            <a:r>
              <a:rPr lang="en-US" dirty="0"/>
              <a:t>also advises medical provider teams to consider a dental care referral “…equal to a referral to any other type of specialist</a:t>
            </a:r>
            <a:r>
              <a:rPr lang="en-US" dirty="0" smtClean="0"/>
              <a:t>.”</a:t>
            </a:r>
          </a:p>
          <a:p>
            <a:pPr lvl="1"/>
            <a:r>
              <a:rPr lang="en-US" dirty="0" smtClean="0"/>
              <a:t>And vice versa!!!</a:t>
            </a:r>
            <a:endParaRPr lang="en-US" dirty="0"/>
          </a:p>
        </p:txBody>
      </p:sp>
      <p:sp>
        <p:nvSpPr>
          <p:cNvPr id="4" name="TextBox 3"/>
          <p:cNvSpPr txBox="1"/>
          <p:nvPr/>
        </p:nvSpPr>
        <p:spPr>
          <a:xfrm>
            <a:off x="158387" y="6380427"/>
            <a:ext cx="8724355" cy="461665"/>
          </a:xfrm>
          <a:prstGeom prst="rect">
            <a:avLst/>
          </a:prstGeom>
          <a:noFill/>
        </p:spPr>
        <p:txBody>
          <a:bodyPr wrap="square" rtlCol="0">
            <a:spAutoFit/>
          </a:bodyPr>
          <a:lstStyle/>
          <a:p>
            <a:pPr lvl="0"/>
            <a:r>
              <a:rPr lang="en-US" sz="1200" b="1" dirty="0">
                <a:solidFill>
                  <a:schemeClr val="bg1"/>
                </a:solidFill>
              </a:rPr>
              <a:t>US Department of Health and Human Services. Integration of oral health and primary care practice. </a:t>
            </a:r>
            <a:r>
              <a:rPr lang="en-US" sz="1200" b="1" dirty="0" smtClean="0">
                <a:solidFill>
                  <a:schemeClr val="bg1"/>
                </a:solidFill>
              </a:rPr>
              <a:t>2014</a:t>
            </a:r>
            <a:r>
              <a:rPr lang="en-US" sz="1200" b="1" dirty="0">
                <a:solidFill>
                  <a:schemeClr val="bg1"/>
                </a:solidFill>
              </a:rPr>
              <a:t>.</a:t>
            </a:r>
          </a:p>
          <a:p>
            <a:pPr lvl="0"/>
            <a:r>
              <a:rPr lang="en-US" sz="1200" b="1" dirty="0">
                <a:solidFill>
                  <a:schemeClr val="bg1"/>
                </a:solidFill>
              </a:rPr>
              <a:t>US Department of Health and Human Services. Considerations for oral health integration in primary care practice for children. </a:t>
            </a:r>
            <a:r>
              <a:rPr lang="en-US" sz="1200" b="1" dirty="0" smtClean="0">
                <a:solidFill>
                  <a:schemeClr val="bg1"/>
                </a:solidFill>
              </a:rPr>
              <a:t>2012.</a:t>
            </a:r>
            <a:endParaRPr lang="en-US" dirty="0">
              <a:solidFill>
                <a:schemeClr val="bg1"/>
              </a:solidFill>
            </a:endParaRPr>
          </a:p>
        </p:txBody>
      </p:sp>
    </p:spTree>
    <p:extLst>
      <p:ext uri="{BB962C8B-B14F-4D97-AF65-F5344CB8AC3E}">
        <p14:creationId xmlns:p14="http://schemas.microsoft.com/office/powerpoint/2010/main" val="4052459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the Referral Process</a:t>
            </a:r>
            <a:endParaRPr lang="en-US" dirty="0"/>
          </a:p>
        </p:txBody>
      </p:sp>
      <p:sp>
        <p:nvSpPr>
          <p:cNvPr id="3" name="Content Placeholder 2"/>
          <p:cNvSpPr>
            <a:spLocks noGrp="1"/>
          </p:cNvSpPr>
          <p:nvPr>
            <p:ph sz="quarter" idx="13"/>
          </p:nvPr>
        </p:nvSpPr>
        <p:spPr/>
        <p:txBody>
          <a:bodyPr/>
          <a:lstStyle/>
          <a:p>
            <a:r>
              <a:rPr lang="en-US" dirty="0"/>
              <a:t>Obstacles to a comprehensive IP referral process include: </a:t>
            </a:r>
            <a:endParaRPr lang="en-US" dirty="0" smtClean="0"/>
          </a:p>
          <a:p>
            <a:pPr lvl="1"/>
            <a:r>
              <a:rPr lang="en-US" dirty="0" smtClean="0"/>
              <a:t>Provider </a:t>
            </a:r>
            <a:r>
              <a:rPr lang="en-US" dirty="0"/>
              <a:t>time constraints, </a:t>
            </a:r>
            <a:endParaRPr lang="en-US" dirty="0" smtClean="0"/>
          </a:p>
          <a:p>
            <a:pPr lvl="1"/>
            <a:r>
              <a:rPr lang="en-US" dirty="0"/>
              <a:t>D</a:t>
            </a:r>
            <a:r>
              <a:rPr lang="en-US" dirty="0" smtClean="0"/>
              <a:t>ifficulty </a:t>
            </a:r>
            <a:r>
              <a:rPr lang="en-US" dirty="0"/>
              <a:t>in maintaining continuity of care (repeated diagnostic procedures and </a:t>
            </a:r>
            <a:r>
              <a:rPr lang="en-US" dirty="0" smtClean="0"/>
              <a:t>testing)</a:t>
            </a:r>
          </a:p>
          <a:p>
            <a:pPr lvl="1"/>
            <a:r>
              <a:rPr lang="en-US" dirty="0" smtClean="0"/>
              <a:t>Communication failure</a:t>
            </a:r>
          </a:p>
          <a:p>
            <a:pPr lvl="1"/>
            <a:r>
              <a:rPr lang="en-US" dirty="0" smtClean="0"/>
              <a:t>Lack </a:t>
            </a:r>
            <a:r>
              <a:rPr lang="en-US" dirty="0"/>
              <a:t>of EHR/PMS interoperability, </a:t>
            </a:r>
          </a:p>
          <a:p>
            <a:pPr lvl="1"/>
            <a:r>
              <a:rPr lang="en-US" dirty="0" smtClean="0"/>
              <a:t>Low </a:t>
            </a:r>
            <a:r>
              <a:rPr lang="en-US" dirty="0"/>
              <a:t>oral health </a:t>
            </a:r>
            <a:r>
              <a:rPr lang="en-US" dirty="0" smtClean="0"/>
              <a:t>literacy </a:t>
            </a:r>
          </a:p>
          <a:p>
            <a:pPr lvl="1"/>
            <a:r>
              <a:rPr lang="en-US" dirty="0" smtClean="0"/>
              <a:t>Patient’s </a:t>
            </a:r>
            <a:r>
              <a:rPr lang="en-US" dirty="0"/>
              <a:t>lack of insurance coverage or means of </a:t>
            </a:r>
            <a:r>
              <a:rPr lang="en-US" dirty="0" smtClean="0"/>
              <a:t>payment</a:t>
            </a:r>
          </a:p>
          <a:p>
            <a:pPr lvl="1"/>
            <a:r>
              <a:rPr lang="en-US" dirty="0" smtClean="0"/>
              <a:t>Transportation </a:t>
            </a:r>
            <a:r>
              <a:rPr lang="en-US" dirty="0"/>
              <a:t>and child-care limitations</a:t>
            </a:r>
            <a:endParaRPr lang="en-US" dirty="0" smtClean="0"/>
          </a:p>
        </p:txBody>
      </p:sp>
    </p:spTree>
    <p:extLst>
      <p:ext uri="{BB962C8B-B14F-4D97-AF65-F5344CB8AC3E}">
        <p14:creationId xmlns:p14="http://schemas.microsoft.com/office/powerpoint/2010/main" val="2374233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45" y="206934"/>
            <a:ext cx="8069262" cy="630843"/>
          </a:xfrm>
        </p:spPr>
        <p:txBody>
          <a:bodyPr/>
          <a:lstStyle/>
          <a:p>
            <a:r>
              <a:rPr lang="en-US" dirty="0" smtClean="0"/>
              <a:t>Current Referral </a:t>
            </a:r>
            <a:r>
              <a:rPr lang="en-US" dirty="0"/>
              <a:t>U</a:t>
            </a:r>
            <a:r>
              <a:rPr lang="en-US" dirty="0" smtClean="0"/>
              <a:t>se…</a:t>
            </a:r>
            <a:endParaRPr lang="en-US" dirty="0"/>
          </a:p>
        </p:txBody>
      </p:sp>
      <p:sp>
        <p:nvSpPr>
          <p:cNvPr id="3" name="Content Placeholder 2"/>
          <p:cNvSpPr>
            <a:spLocks noGrp="1"/>
          </p:cNvSpPr>
          <p:nvPr>
            <p:ph sz="quarter" idx="13"/>
          </p:nvPr>
        </p:nvSpPr>
        <p:spPr>
          <a:xfrm>
            <a:off x="419645" y="837777"/>
            <a:ext cx="8069262" cy="4853339"/>
          </a:xfrm>
        </p:spPr>
        <p:txBody>
          <a:bodyPr>
            <a:normAutofit fontScale="92500" lnSpcReduction="20000"/>
          </a:bodyPr>
          <a:lstStyle/>
          <a:p>
            <a:r>
              <a:rPr lang="en-US" dirty="0" smtClean="0"/>
              <a:t>ADA Health Policy Institute</a:t>
            </a:r>
          </a:p>
          <a:p>
            <a:pPr lvl="1"/>
            <a:r>
              <a:rPr lang="en-US" dirty="0" smtClean="0"/>
              <a:t>Found that a </a:t>
            </a:r>
            <a:r>
              <a:rPr lang="en-US" dirty="0"/>
              <a:t>significant disconnect exists between medical and dental care referral </a:t>
            </a:r>
            <a:r>
              <a:rPr lang="en-US" dirty="0" smtClean="0"/>
              <a:t>systems.</a:t>
            </a:r>
            <a:endParaRPr lang="en-US" baseline="30000" dirty="0"/>
          </a:p>
          <a:p>
            <a:pPr lvl="1"/>
            <a:r>
              <a:rPr lang="en-US" dirty="0" smtClean="0"/>
              <a:t>Physicians </a:t>
            </a:r>
            <a:r>
              <a:rPr lang="en-US" dirty="0"/>
              <a:t>who participated in the analysis stated an overall dissatisfaction with the current process</a:t>
            </a:r>
            <a:endParaRPr lang="en-US" dirty="0" smtClean="0"/>
          </a:p>
          <a:p>
            <a:r>
              <a:rPr lang="en-US" dirty="0" smtClean="0"/>
              <a:t>Electronic Referral Process</a:t>
            </a:r>
          </a:p>
          <a:p>
            <a:pPr lvl="1"/>
            <a:r>
              <a:rPr lang="en-US" dirty="0"/>
              <a:t>W</a:t>
            </a:r>
            <a:r>
              <a:rPr lang="en-US" dirty="0" smtClean="0"/>
              <a:t>hen </a:t>
            </a:r>
            <a:r>
              <a:rPr lang="en-US" dirty="0"/>
              <a:t>primary care teams used an electronic referral tool, the receipt of timely patient information between the referral partners was three times higher compared to </a:t>
            </a:r>
            <a:r>
              <a:rPr lang="en-US" dirty="0" smtClean="0"/>
              <a:t>non-electronic</a:t>
            </a:r>
          </a:p>
          <a:p>
            <a:r>
              <a:rPr lang="en-US" dirty="0" smtClean="0"/>
              <a:t>FQHC Dental Referral</a:t>
            </a:r>
          </a:p>
          <a:p>
            <a:pPr lvl="1"/>
            <a:r>
              <a:rPr lang="en-US" dirty="0" smtClean="0"/>
              <a:t>Patients </a:t>
            </a:r>
            <a:r>
              <a:rPr lang="en-US" dirty="0"/>
              <a:t>were surprised by the high level of IPP provider communication and preferred the IPP process to previous care </a:t>
            </a:r>
            <a:r>
              <a:rPr lang="en-US" dirty="0" smtClean="0"/>
              <a:t>experiences.  </a:t>
            </a:r>
          </a:p>
          <a:p>
            <a:pPr lvl="1"/>
            <a:r>
              <a:rPr lang="en-US" dirty="0" smtClean="0"/>
              <a:t>Medical </a:t>
            </a:r>
            <a:r>
              <a:rPr lang="en-US" dirty="0"/>
              <a:t>providers stated that they felt more empowered to address oral health needs with a dental care referral network in place. </a:t>
            </a:r>
          </a:p>
        </p:txBody>
      </p:sp>
    </p:spTree>
    <p:extLst>
      <p:ext uri="{BB962C8B-B14F-4D97-AF65-F5344CB8AC3E}">
        <p14:creationId xmlns:p14="http://schemas.microsoft.com/office/powerpoint/2010/main" val="2620041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474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9691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Based Care Delivery</a:t>
            </a:r>
            <a:endParaRPr lang="en-US"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783" y="1409394"/>
            <a:ext cx="6545852" cy="3195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1418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99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6376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217" y="118110"/>
            <a:ext cx="6410325" cy="664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5536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81" y="313543"/>
            <a:ext cx="7369452" cy="5786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6113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funny cartoon dentistr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040" y="1597252"/>
            <a:ext cx="4905375" cy="34766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p:cNvSpPr txBox="1"/>
          <p:nvPr/>
        </p:nvSpPr>
        <p:spPr>
          <a:xfrm>
            <a:off x="541955" y="177968"/>
            <a:ext cx="7623544" cy="10156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0" dirty="0" smtClean="0">
                <a:solidFill>
                  <a:srgbClr val="0070C0"/>
                </a:solidFill>
              </a:rPr>
              <a:t>Questions &amp; Discussion</a:t>
            </a:r>
            <a:endParaRPr lang="en-US" sz="6000" dirty="0">
              <a:solidFill>
                <a:srgbClr val="0070C0"/>
              </a:solidFill>
            </a:endParaRPr>
          </a:p>
        </p:txBody>
      </p:sp>
    </p:spTree>
    <p:extLst>
      <p:ext uri="{BB962C8B-B14F-4D97-AF65-F5344CB8AC3E}">
        <p14:creationId xmlns:p14="http://schemas.microsoft.com/office/powerpoint/2010/main" val="3859210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Stratified Care and Population Health</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153" y="1058091"/>
            <a:ext cx="7444196" cy="4253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9531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Disease Management Models?</a:t>
            </a:r>
            <a:endParaRPr lang="en-US" dirty="0"/>
          </a:p>
        </p:txBody>
      </p:sp>
      <p:sp>
        <p:nvSpPr>
          <p:cNvPr id="3" name="Content Placeholder 2"/>
          <p:cNvSpPr>
            <a:spLocks noGrp="1"/>
          </p:cNvSpPr>
          <p:nvPr>
            <p:ph sz="quarter" idx="13"/>
          </p:nvPr>
        </p:nvSpPr>
        <p:spPr/>
        <p:txBody>
          <a:bodyPr/>
          <a:lstStyle/>
          <a:p>
            <a:r>
              <a:rPr lang="en-US" dirty="0" smtClean="0"/>
              <a:t>Disease </a:t>
            </a:r>
            <a:r>
              <a:rPr lang="en-US" dirty="0"/>
              <a:t>management is a system of coordinated health care interventions and communications for populations with conditions in which patient self-care efforts are significant</a:t>
            </a:r>
            <a:r>
              <a:rPr lang="en-US" dirty="0" smtClean="0"/>
              <a:t>.</a:t>
            </a:r>
          </a:p>
          <a:p>
            <a:pPr lvl="1"/>
            <a:r>
              <a:rPr lang="en-US" dirty="0" smtClean="0"/>
              <a:t>Prevention focused</a:t>
            </a:r>
          </a:p>
          <a:p>
            <a:pPr lvl="1"/>
            <a:r>
              <a:rPr lang="en-US" dirty="0" smtClean="0"/>
              <a:t>Interprofessional/Integrated care (overlap)</a:t>
            </a:r>
          </a:p>
          <a:p>
            <a:pPr lvl="1"/>
            <a:r>
              <a:rPr lang="en-US" dirty="0" smtClean="0"/>
              <a:t>Population health</a:t>
            </a:r>
          </a:p>
        </p:txBody>
      </p:sp>
    </p:spTree>
    <p:extLst>
      <p:ext uri="{BB962C8B-B14F-4D97-AF65-F5344CB8AC3E}">
        <p14:creationId xmlns:p14="http://schemas.microsoft.com/office/powerpoint/2010/main" val="482102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Organizing Populations for Care</a:t>
            </a:r>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38" y="955343"/>
            <a:ext cx="8723870" cy="451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03936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Stratified Care Management</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sz="3200" dirty="0" smtClean="0"/>
              <a:t>American Academy of Family Physicians</a:t>
            </a:r>
          </a:p>
          <a:p>
            <a:pPr lvl="1"/>
            <a:r>
              <a:rPr lang="en-US" sz="3200" dirty="0" smtClean="0"/>
              <a:t>“</a:t>
            </a:r>
            <a:r>
              <a:rPr lang="en-US" sz="3200" dirty="0"/>
              <a:t>Risk-stratified care management (RSCM) is the process of assigning a health risk status to a patient, and using the patient’s risk status to direct and improve care. The goal of RSCM is to help patients achieve the best health and quality of life possible by preventing chronic disease, stabilizing current chronic conditions, and preventing acceleration to higher-risk categories and higher associated </a:t>
            </a:r>
            <a:r>
              <a:rPr lang="en-US" sz="3200" dirty="0" smtClean="0"/>
              <a:t>costs”</a:t>
            </a:r>
            <a:endParaRPr lang="en-US" sz="3200" dirty="0"/>
          </a:p>
          <a:p>
            <a:endParaRPr lang="en-US" dirty="0"/>
          </a:p>
        </p:txBody>
      </p:sp>
    </p:spTree>
    <p:extLst>
      <p:ext uri="{BB962C8B-B14F-4D97-AF65-F5344CB8AC3E}">
        <p14:creationId xmlns:p14="http://schemas.microsoft.com/office/powerpoint/2010/main" val="5251390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8857292"/>
              </p:ext>
            </p:extLst>
          </p:nvPr>
        </p:nvGraphicFramePr>
        <p:xfrm>
          <a:off x="35170" y="1128355"/>
          <a:ext cx="4337538" cy="3772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225962" y="2618583"/>
            <a:ext cx="720069"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rgbClr val="003399"/>
                </a:solidFill>
              </a:rPr>
              <a:t>35</a:t>
            </a:r>
            <a:r>
              <a:rPr lang="en-US" sz="2400" b="1" cap="none" spc="0" dirty="0" smtClean="0">
                <a:ln w="11430"/>
                <a:solidFill>
                  <a:srgbClr val="003399"/>
                </a:solidFill>
              </a:rPr>
              <a:t>%</a:t>
            </a:r>
            <a:endParaRPr lang="en-US" sz="2400" b="1" cap="none" spc="0" dirty="0">
              <a:ln w="11430"/>
              <a:solidFill>
                <a:srgbClr val="003399"/>
              </a:solidFill>
            </a:endParaRPr>
          </a:p>
        </p:txBody>
      </p:sp>
      <p:sp>
        <p:nvSpPr>
          <p:cNvPr id="9" name="Rectangle 8"/>
          <p:cNvSpPr/>
          <p:nvPr/>
        </p:nvSpPr>
        <p:spPr>
          <a:xfrm>
            <a:off x="162757" y="4487856"/>
            <a:ext cx="720070"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solidFill>
                  <a:srgbClr val="003399"/>
                </a:solidFill>
              </a:rPr>
              <a:t>4</a:t>
            </a:r>
            <a:r>
              <a:rPr lang="en-US" sz="2400" b="1" dirty="0" smtClean="0">
                <a:ln w="11430"/>
                <a:solidFill>
                  <a:srgbClr val="003399"/>
                </a:solidFill>
              </a:rPr>
              <a:t>5</a:t>
            </a:r>
            <a:r>
              <a:rPr lang="en-US" sz="2400" b="1" cap="none" spc="0" dirty="0" smtClean="0">
                <a:ln w="11430"/>
                <a:solidFill>
                  <a:srgbClr val="003399"/>
                </a:solidFill>
              </a:rPr>
              <a:t>%</a:t>
            </a:r>
            <a:endParaRPr lang="en-US" sz="2400" b="1" cap="none" spc="0" dirty="0">
              <a:ln w="11430"/>
              <a:solidFill>
                <a:srgbClr val="003399"/>
              </a:solidFill>
            </a:endParaRPr>
          </a:p>
        </p:txBody>
      </p:sp>
      <p:sp>
        <p:nvSpPr>
          <p:cNvPr id="11" name="Title 1"/>
          <p:cNvSpPr>
            <a:spLocks noGrp="1"/>
          </p:cNvSpPr>
          <p:nvPr>
            <p:ph type="title"/>
          </p:nvPr>
        </p:nvSpPr>
        <p:spPr>
          <a:xfrm>
            <a:off x="475900" y="175556"/>
            <a:ext cx="8229600" cy="758515"/>
          </a:xfrm>
        </p:spPr>
        <p:txBody>
          <a:bodyPr/>
          <a:lstStyle/>
          <a:p>
            <a:r>
              <a:rPr lang="en-US" dirty="0" smtClean="0"/>
              <a:t>Population Health: SBC OH Pyramid</a:t>
            </a:r>
            <a:endParaRPr lang="en-US" dirty="0"/>
          </a:p>
        </p:txBody>
      </p:sp>
      <p:sp>
        <p:nvSpPr>
          <p:cNvPr id="12" name="Rectangle 11"/>
          <p:cNvSpPr/>
          <p:nvPr/>
        </p:nvSpPr>
        <p:spPr>
          <a:xfrm>
            <a:off x="5580185" y="5574342"/>
            <a:ext cx="3446585" cy="65649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492370" y="1796571"/>
            <a:ext cx="2590800" cy="2567354"/>
          </a:xfrm>
          <a:prstGeom prst="line">
            <a:avLst/>
          </a:prstGeom>
          <a:ln>
            <a:prstDash val="dashDot"/>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492370" y="2618583"/>
            <a:ext cx="3528646" cy="1869273"/>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672862" y="1270519"/>
            <a:ext cx="1699846" cy="307777"/>
          </a:xfrm>
          <a:prstGeom prst="rect">
            <a:avLst/>
          </a:prstGeom>
          <a:noFill/>
        </p:spPr>
        <p:txBody>
          <a:bodyPr wrap="square" rtlCol="0">
            <a:spAutoFit/>
          </a:bodyPr>
          <a:lstStyle/>
          <a:p>
            <a:r>
              <a:rPr lang="en-US" sz="1400" b="1" dirty="0" smtClean="0">
                <a:solidFill>
                  <a:schemeClr val="tx2">
                    <a:lumMod val="75000"/>
                  </a:schemeClr>
                </a:solidFill>
              </a:rPr>
              <a:t>Case Management</a:t>
            </a:r>
            <a:endParaRPr lang="en-US" sz="1400" b="1" dirty="0">
              <a:solidFill>
                <a:schemeClr val="tx2">
                  <a:lumMod val="75000"/>
                </a:schemeClr>
              </a:solidFill>
            </a:endParaRPr>
          </a:p>
        </p:txBody>
      </p:sp>
      <p:sp>
        <p:nvSpPr>
          <p:cNvPr id="31" name="TextBox 30"/>
          <p:cNvSpPr txBox="1"/>
          <p:nvPr/>
        </p:nvSpPr>
        <p:spPr>
          <a:xfrm>
            <a:off x="3083170" y="2111604"/>
            <a:ext cx="2321171" cy="307777"/>
          </a:xfrm>
          <a:prstGeom prst="rect">
            <a:avLst/>
          </a:prstGeom>
          <a:noFill/>
        </p:spPr>
        <p:txBody>
          <a:bodyPr wrap="square" rtlCol="0">
            <a:spAutoFit/>
          </a:bodyPr>
          <a:lstStyle/>
          <a:p>
            <a:r>
              <a:rPr lang="en-US" sz="1400" b="1" dirty="0" smtClean="0">
                <a:solidFill>
                  <a:schemeClr val="tx2">
                    <a:lumMod val="75000"/>
                  </a:schemeClr>
                </a:solidFill>
              </a:rPr>
              <a:t>Disease Management</a:t>
            </a:r>
            <a:endParaRPr lang="en-US" sz="1400" b="1" dirty="0">
              <a:solidFill>
                <a:schemeClr val="tx2">
                  <a:lumMod val="75000"/>
                </a:schemeClr>
              </a:solidFill>
            </a:endParaRPr>
          </a:p>
        </p:txBody>
      </p:sp>
      <p:cxnSp>
        <p:nvCxnSpPr>
          <p:cNvPr id="33" name="Straight Arrow Connector 32"/>
          <p:cNvCxnSpPr/>
          <p:nvPr/>
        </p:nvCxnSpPr>
        <p:spPr>
          <a:xfrm flipH="1" flipV="1">
            <a:off x="2391508" y="1180256"/>
            <a:ext cx="398585" cy="902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2790093" y="1578296"/>
            <a:ext cx="0" cy="3472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flipV="1">
            <a:off x="2883878" y="2111605"/>
            <a:ext cx="316523" cy="1538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a:off x="3305908" y="2419381"/>
            <a:ext cx="35170" cy="4300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3634155" y="3254508"/>
            <a:ext cx="2321171" cy="307777"/>
          </a:xfrm>
          <a:prstGeom prst="rect">
            <a:avLst/>
          </a:prstGeom>
          <a:noFill/>
        </p:spPr>
        <p:txBody>
          <a:bodyPr wrap="square" rtlCol="0">
            <a:spAutoFit/>
          </a:bodyPr>
          <a:lstStyle/>
          <a:p>
            <a:r>
              <a:rPr lang="en-US" sz="1400" b="1" dirty="0" smtClean="0">
                <a:solidFill>
                  <a:schemeClr val="tx2">
                    <a:lumMod val="75000"/>
                  </a:schemeClr>
                </a:solidFill>
              </a:rPr>
              <a:t>Self Management</a:t>
            </a:r>
            <a:endParaRPr lang="en-US" sz="1400" b="1" dirty="0">
              <a:solidFill>
                <a:schemeClr val="tx2">
                  <a:lumMod val="75000"/>
                </a:schemeClr>
              </a:solidFill>
            </a:endParaRPr>
          </a:p>
        </p:txBody>
      </p:sp>
      <p:cxnSp>
        <p:nvCxnSpPr>
          <p:cNvPr id="42" name="Straight Arrow Connector 41"/>
          <p:cNvCxnSpPr/>
          <p:nvPr/>
        </p:nvCxnSpPr>
        <p:spPr>
          <a:xfrm flipH="1" flipV="1">
            <a:off x="3429001" y="3080247"/>
            <a:ext cx="410308" cy="1538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4067909" y="3577731"/>
            <a:ext cx="0" cy="6455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705183" y="3546102"/>
            <a:ext cx="720070"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3399"/>
                </a:solidFill>
              </a:rPr>
              <a:t>20%</a:t>
            </a:r>
            <a:endParaRPr lang="en-US" sz="2400" b="1" cap="none" spc="0" dirty="0">
              <a:ln w="11430"/>
              <a:solidFill>
                <a:srgbClr val="003399"/>
              </a:solidFill>
            </a:endParaRPr>
          </a:p>
        </p:txBody>
      </p:sp>
      <p:graphicFrame>
        <p:nvGraphicFramePr>
          <p:cNvPr id="46" name="Diagram 45"/>
          <p:cNvGraphicFramePr/>
          <p:nvPr>
            <p:extLst>
              <p:ext uri="{D42A27DB-BD31-4B8C-83A1-F6EECF244321}">
                <p14:modId xmlns:p14="http://schemas.microsoft.com/office/powerpoint/2010/main" val="2682746038"/>
              </p:ext>
            </p:extLst>
          </p:nvPr>
        </p:nvGraphicFramePr>
        <p:xfrm>
          <a:off x="5181603" y="1180255"/>
          <a:ext cx="3739659" cy="40160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438637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4809"/>
            <a:ext cx="9144000" cy="5638800"/>
          </a:xfrm>
          <a:prstGeom prst="rect">
            <a:avLst/>
          </a:prstGeom>
          <a:gradFill>
            <a:gsLst>
              <a:gs pos="0">
                <a:srgbClr val="00B050"/>
              </a:gs>
              <a:gs pos="49000">
                <a:srgbClr val="92D050"/>
              </a:gs>
              <a:gs pos="54000">
                <a:srgbClr val="FF0000"/>
              </a:gs>
            </a:gsLst>
            <a:lin ang="5400000" scaled="1"/>
          </a:gradFill>
        </p:spPr>
        <p:txBody>
          <a:bodyPr wrap="square" rtlCol="0">
            <a:spAutoFit/>
          </a:bodyPr>
          <a:lstStyle/>
          <a:p>
            <a:endParaRPr lang="en-US" dirty="0">
              <a:solidFill>
                <a:prstClr val="black"/>
              </a:solidFill>
            </a:endParaRPr>
          </a:p>
        </p:txBody>
      </p:sp>
      <p:grpSp>
        <p:nvGrpSpPr>
          <p:cNvPr id="6" name="Group 5"/>
          <p:cNvGrpSpPr/>
          <p:nvPr/>
        </p:nvGrpSpPr>
        <p:grpSpPr>
          <a:xfrm>
            <a:off x="444130" y="2307799"/>
            <a:ext cx="2370027" cy="1143000"/>
            <a:chOff x="533400" y="2362200"/>
            <a:chExt cx="2362200" cy="1143000"/>
          </a:xfrm>
          <a:solidFill>
            <a:schemeClr val="bg1"/>
          </a:solidFill>
          <a:effectLst>
            <a:glow rad="12700">
              <a:schemeClr val="tx1"/>
            </a:glow>
          </a:effectLst>
        </p:grpSpPr>
        <p:sp>
          <p:nvSpPr>
            <p:cNvPr id="4" name="Oval 3"/>
            <p:cNvSpPr/>
            <p:nvPr/>
          </p:nvSpPr>
          <p:spPr>
            <a:xfrm>
              <a:off x="533400" y="2362200"/>
              <a:ext cx="2362200" cy="1143000"/>
            </a:xfrm>
            <a:prstGeom prst="ellipse">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838200" y="2518201"/>
              <a:ext cx="1752600" cy="830997"/>
            </a:xfrm>
            <a:prstGeom prst="rect">
              <a:avLst/>
            </a:prstGeom>
            <a:noFill/>
          </p:spPr>
          <p:txBody>
            <a:bodyPr wrap="square" rtlCol="0">
              <a:spAutoFit/>
            </a:bodyPr>
            <a:lstStyle/>
            <a:p>
              <a:pPr algn="ctr"/>
              <a:r>
                <a:rPr lang="en-US" sz="2400" b="1" dirty="0">
                  <a:solidFill>
                    <a:prstClr val="black"/>
                  </a:solidFill>
                  <a:cs typeface="Arial" pitchFamily="34" charset="0"/>
                </a:rPr>
                <a:t>Caries Risk Assessment</a:t>
              </a:r>
            </a:p>
          </p:txBody>
        </p:sp>
      </p:grpSp>
      <p:grpSp>
        <p:nvGrpSpPr>
          <p:cNvPr id="7" name="Group 6"/>
          <p:cNvGrpSpPr/>
          <p:nvPr/>
        </p:nvGrpSpPr>
        <p:grpSpPr>
          <a:xfrm>
            <a:off x="3172047" y="2342707"/>
            <a:ext cx="2362200" cy="1143000"/>
            <a:chOff x="533400" y="2362200"/>
            <a:chExt cx="2362200" cy="1143000"/>
          </a:xfrm>
          <a:solidFill>
            <a:schemeClr val="bg1"/>
          </a:solidFill>
          <a:effectLst>
            <a:glow rad="12700">
              <a:schemeClr val="tx1"/>
            </a:glow>
          </a:effectLst>
        </p:grpSpPr>
        <p:sp>
          <p:nvSpPr>
            <p:cNvPr id="8" name="Oval 7"/>
            <p:cNvSpPr/>
            <p:nvPr/>
          </p:nvSpPr>
          <p:spPr>
            <a:xfrm>
              <a:off x="533400" y="2362200"/>
              <a:ext cx="2362200" cy="1143000"/>
            </a:xfrm>
            <a:prstGeom prst="ellipse">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838200" y="2443773"/>
              <a:ext cx="1752600" cy="923330"/>
            </a:xfrm>
            <a:prstGeom prst="rect">
              <a:avLst/>
            </a:prstGeom>
            <a:noFill/>
          </p:spPr>
          <p:txBody>
            <a:bodyPr wrap="square" rtlCol="0">
              <a:spAutoFit/>
            </a:bodyPr>
            <a:lstStyle/>
            <a:p>
              <a:pPr algn="ctr"/>
              <a:r>
                <a:rPr lang="en-US" b="1" dirty="0">
                  <a:solidFill>
                    <a:prstClr val="black"/>
                  </a:solidFill>
                  <a:cs typeface="Arial" pitchFamily="34" charset="0"/>
                </a:rPr>
                <a:t>Self Management Goals</a:t>
              </a:r>
            </a:p>
          </p:txBody>
        </p:sp>
      </p:grpSp>
      <p:sp>
        <p:nvSpPr>
          <p:cNvPr id="11" name="TextBox 10"/>
          <p:cNvSpPr txBox="1"/>
          <p:nvPr/>
        </p:nvSpPr>
        <p:spPr>
          <a:xfrm>
            <a:off x="6205870" y="1317608"/>
            <a:ext cx="2171700" cy="830997"/>
          </a:xfrm>
          <a:prstGeom prst="rect">
            <a:avLst/>
          </a:prstGeom>
          <a:noFill/>
        </p:spPr>
        <p:txBody>
          <a:bodyPr wrap="square" rtlCol="0">
            <a:spAutoFit/>
          </a:bodyPr>
          <a:lstStyle/>
          <a:p>
            <a:pPr algn="ctr"/>
            <a:r>
              <a:rPr lang="en-US" sz="2400" b="1" dirty="0">
                <a:solidFill>
                  <a:prstClr val="white"/>
                </a:solidFill>
                <a:cs typeface="Arial" pitchFamily="34" charset="0"/>
              </a:rPr>
              <a:t>Complete the treatment plan</a:t>
            </a:r>
          </a:p>
        </p:txBody>
      </p:sp>
      <p:sp>
        <p:nvSpPr>
          <p:cNvPr id="13" name="TextBox 12"/>
          <p:cNvSpPr txBox="1"/>
          <p:nvPr/>
        </p:nvSpPr>
        <p:spPr>
          <a:xfrm>
            <a:off x="6177405" y="3347610"/>
            <a:ext cx="2795920" cy="1569660"/>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prstClr val="white"/>
                </a:solidFill>
                <a:cs typeface="Arial" pitchFamily="34" charset="0"/>
              </a:rPr>
              <a:t>Chart a lesion</a:t>
            </a:r>
          </a:p>
          <a:p>
            <a:pPr marL="342900" indent="-342900">
              <a:buFont typeface="Arial" panose="020B0604020202020204" pitchFamily="34" charset="0"/>
              <a:buChar char="•"/>
            </a:pPr>
            <a:r>
              <a:rPr lang="en-US" sz="2400" b="1" dirty="0">
                <a:solidFill>
                  <a:prstClr val="white"/>
                </a:solidFill>
                <a:cs typeface="Arial" pitchFamily="34" charset="0"/>
              </a:rPr>
              <a:t>Place Sealants</a:t>
            </a:r>
          </a:p>
          <a:p>
            <a:pPr marL="342900" indent="-342900">
              <a:buFont typeface="Arial" panose="020B0604020202020204" pitchFamily="34" charset="0"/>
              <a:buChar char="•"/>
            </a:pPr>
            <a:r>
              <a:rPr lang="en-US" sz="2400" b="1" dirty="0">
                <a:solidFill>
                  <a:prstClr val="white"/>
                </a:solidFill>
                <a:cs typeface="Arial" pitchFamily="34" charset="0"/>
              </a:rPr>
              <a:t>Schedule </a:t>
            </a:r>
            <a:r>
              <a:rPr lang="en-US" sz="2400" b="1" dirty="0" err="1">
                <a:solidFill>
                  <a:prstClr val="white"/>
                </a:solidFill>
                <a:cs typeface="Arial" pitchFamily="34" charset="0"/>
              </a:rPr>
              <a:t>Recare</a:t>
            </a:r>
            <a:endParaRPr lang="en-US" sz="2400" b="1" dirty="0">
              <a:solidFill>
                <a:prstClr val="white"/>
              </a:solidFill>
              <a:cs typeface="Arial" pitchFamily="34" charset="0"/>
            </a:endParaRPr>
          </a:p>
          <a:p>
            <a:pPr marL="342900" indent="-342900">
              <a:buFont typeface="Arial" panose="020B0604020202020204" pitchFamily="34" charset="0"/>
              <a:buChar char="•"/>
            </a:pPr>
            <a:r>
              <a:rPr lang="en-US" sz="2400" b="1" dirty="0" err="1">
                <a:solidFill>
                  <a:prstClr val="white"/>
                </a:solidFill>
                <a:cs typeface="Arial" pitchFamily="34" charset="0"/>
              </a:rPr>
              <a:t>Remineralize</a:t>
            </a:r>
            <a:endParaRPr lang="en-US" sz="2400" b="1" dirty="0">
              <a:solidFill>
                <a:prstClr val="white"/>
              </a:solidFill>
              <a:cs typeface="Arial" pitchFamily="34" charset="0"/>
            </a:endParaRPr>
          </a:p>
        </p:txBody>
      </p:sp>
      <p:cxnSp>
        <p:nvCxnSpPr>
          <p:cNvPr id="15" name="Straight Arrow Connector 14"/>
          <p:cNvCxnSpPr>
            <a:stCxn id="4" idx="6"/>
          </p:cNvCxnSpPr>
          <p:nvPr/>
        </p:nvCxnSpPr>
        <p:spPr>
          <a:xfrm flipV="1">
            <a:off x="2814157" y="2849911"/>
            <a:ext cx="642827" cy="29388"/>
          </a:xfrm>
          <a:prstGeom prst="straightConnector1">
            <a:avLst/>
          </a:prstGeom>
          <a:ln w="104775">
            <a:solidFill>
              <a:schemeClr val="tx1"/>
            </a:solidFill>
            <a:tailEnd type="triangle"/>
          </a:ln>
          <a:effectLst>
            <a:glow rad="25400">
              <a:schemeClr val="tx1"/>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545101" y="2912336"/>
            <a:ext cx="566182" cy="415597"/>
          </a:xfrm>
          <a:prstGeom prst="straightConnector1">
            <a:avLst/>
          </a:prstGeom>
          <a:ln w="104775">
            <a:solidFill>
              <a:schemeClr val="tx1"/>
            </a:solidFill>
            <a:tailEnd type="triangle"/>
          </a:ln>
          <a:effectLst>
            <a:glow rad="25400">
              <a:schemeClr val="tx1"/>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5471116" y="2416937"/>
            <a:ext cx="640167" cy="478466"/>
          </a:xfrm>
          <a:prstGeom prst="straightConnector1">
            <a:avLst/>
          </a:prstGeom>
          <a:ln w="101600">
            <a:solidFill>
              <a:schemeClr val="tx1"/>
            </a:solidFill>
            <a:tailEnd type="triangle"/>
          </a:ln>
          <a:effectLst>
            <a:glow rad="25400">
              <a:schemeClr val="tx1"/>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2" name="Title 1"/>
          <p:cNvSpPr>
            <a:spLocks noGrp="1"/>
          </p:cNvSpPr>
          <p:nvPr>
            <p:ph type="title"/>
          </p:nvPr>
        </p:nvSpPr>
        <p:spPr>
          <a:xfrm>
            <a:off x="1447800" y="218523"/>
            <a:ext cx="3073908" cy="1477552"/>
          </a:xfrm>
        </p:spPr>
        <p:txBody>
          <a:bodyPr/>
          <a:lstStyle/>
          <a:p>
            <a:pPr algn="ctr"/>
            <a:r>
              <a:rPr lang="en-US" dirty="0">
                <a:solidFill>
                  <a:schemeClr val="tx1"/>
                </a:solidFill>
              </a:rPr>
              <a:t>T</a:t>
            </a:r>
            <a:r>
              <a:rPr lang="en-US" dirty="0" smtClean="0">
                <a:solidFill>
                  <a:schemeClr val="tx1"/>
                </a:solidFill>
              </a:rPr>
              <a:t>he Core </a:t>
            </a:r>
            <a:br>
              <a:rPr lang="en-US" dirty="0" smtClean="0">
                <a:solidFill>
                  <a:schemeClr val="tx1"/>
                </a:solidFill>
              </a:rPr>
            </a:br>
            <a:r>
              <a:rPr lang="en-US" dirty="0" smtClean="0">
                <a:solidFill>
                  <a:schemeClr val="tx1"/>
                </a:solidFill>
              </a:rPr>
              <a:t>of Disease Management </a:t>
            </a:r>
            <a:endParaRPr lang="en-US" dirty="0">
              <a:solidFill>
                <a:schemeClr val="tx1"/>
              </a:solidFill>
            </a:endParaRPr>
          </a:p>
        </p:txBody>
      </p:sp>
      <p:sp>
        <p:nvSpPr>
          <p:cNvPr id="23" name="Title 1"/>
          <p:cNvSpPr txBox="1">
            <a:spLocks/>
          </p:cNvSpPr>
          <p:nvPr/>
        </p:nvSpPr>
        <p:spPr bwMode="auto">
          <a:xfrm>
            <a:off x="6236221" y="343605"/>
            <a:ext cx="2141349" cy="77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ctr" anchorCtr="0" compatLnSpc="1">
            <a:prstTxWarp prst="textNoShape">
              <a:avLst/>
            </a:prstTxWarp>
          </a:bodyPr>
          <a:lstStyle>
            <a:lvl1pPr algn="l" defTabSz="455613" rtl="0" eaLnBrk="0" fontAlgn="base" hangingPunct="0">
              <a:spcBef>
                <a:spcPct val="0"/>
              </a:spcBef>
              <a:spcAft>
                <a:spcPct val="0"/>
              </a:spcAft>
              <a:defRPr sz="3200" b="1" kern="1200">
                <a:solidFill>
                  <a:srgbClr val="A6C02A"/>
                </a:solidFill>
                <a:latin typeface="Arial"/>
                <a:ea typeface="+mj-ea"/>
                <a:cs typeface="Arial"/>
              </a:defRPr>
            </a:lvl1pPr>
            <a:lvl2pPr algn="l" defTabSz="455613" rtl="0" eaLnBrk="0" fontAlgn="base" hangingPunct="0">
              <a:spcBef>
                <a:spcPct val="0"/>
              </a:spcBef>
              <a:spcAft>
                <a:spcPct val="0"/>
              </a:spcAft>
              <a:defRPr sz="3200" b="1">
                <a:solidFill>
                  <a:srgbClr val="A6C02A"/>
                </a:solidFill>
                <a:latin typeface="Arial" charset="0"/>
                <a:cs typeface="Arial" charset="0"/>
              </a:defRPr>
            </a:lvl2pPr>
            <a:lvl3pPr algn="l" defTabSz="455613" rtl="0" eaLnBrk="0" fontAlgn="base" hangingPunct="0">
              <a:spcBef>
                <a:spcPct val="0"/>
              </a:spcBef>
              <a:spcAft>
                <a:spcPct val="0"/>
              </a:spcAft>
              <a:defRPr sz="3200" b="1">
                <a:solidFill>
                  <a:srgbClr val="A6C02A"/>
                </a:solidFill>
                <a:latin typeface="Arial" charset="0"/>
                <a:cs typeface="Arial" charset="0"/>
              </a:defRPr>
            </a:lvl3pPr>
            <a:lvl4pPr algn="l" defTabSz="455613" rtl="0" eaLnBrk="0" fontAlgn="base" hangingPunct="0">
              <a:spcBef>
                <a:spcPct val="0"/>
              </a:spcBef>
              <a:spcAft>
                <a:spcPct val="0"/>
              </a:spcAft>
              <a:defRPr sz="3200" b="1">
                <a:solidFill>
                  <a:srgbClr val="A6C02A"/>
                </a:solidFill>
                <a:latin typeface="Arial" charset="0"/>
                <a:cs typeface="Arial" charset="0"/>
              </a:defRPr>
            </a:lvl4pPr>
            <a:lvl5pPr algn="l" defTabSz="455613" rtl="0" eaLnBrk="0" fontAlgn="base" hangingPunct="0">
              <a:spcBef>
                <a:spcPct val="0"/>
              </a:spcBef>
              <a:spcAft>
                <a:spcPct val="0"/>
              </a:spcAft>
              <a:defRPr sz="3200" b="1">
                <a:solidFill>
                  <a:srgbClr val="A6C02A"/>
                </a:solidFill>
                <a:latin typeface="Arial" charset="0"/>
                <a:cs typeface="Arial" charset="0"/>
              </a:defRPr>
            </a:lvl5pPr>
            <a:lvl6pPr marL="457135" algn="l" defTabSz="457135" rtl="0" fontAlgn="base">
              <a:spcBef>
                <a:spcPct val="0"/>
              </a:spcBef>
              <a:spcAft>
                <a:spcPct val="0"/>
              </a:spcAft>
              <a:defRPr sz="3200" b="1">
                <a:solidFill>
                  <a:srgbClr val="A6C02A"/>
                </a:solidFill>
                <a:latin typeface="Arial" charset="0"/>
                <a:cs typeface="Arial" charset="0"/>
              </a:defRPr>
            </a:lvl6pPr>
            <a:lvl7pPr marL="914270" algn="l" defTabSz="457135" rtl="0" fontAlgn="base">
              <a:spcBef>
                <a:spcPct val="0"/>
              </a:spcBef>
              <a:spcAft>
                <a:spcPct val="0"/>
              </a:spcAft>
              <a:defRPr sz="3200" b="1">
                <a:solidFill>
                  <a:srgbClr val="A6C02A"/>
                </a:solidFill>
                <a:latin typeface="Arial" charset="0"/>
                <a:cs typeface="Arial" charset="0"/>
              </a:defRPr>
            </a:lvl7pPr>
            <a:lvl8pPr marL="1371405" algn="l" defTabSz="457135" rtl="0" fontAlgn="base">
              <a:spcBef>
                <a:spcPct val="0"/>
              </a:spcBef>
              <a:spcAft>
                <a:spcPct val="0"/>
              </a:spcAft>
              <a:defRPr sz="3200" b="1">
                <a:solidFill>
                  <a:srgbClr val="A6C02A"/>
                </a:solidFill>
                <a:latin typeface="Arial" charset="0"/>
                <a:cs typeface="Arial" charset="0"/>
              </a:defRPr>
            </a:lvl8pPr>
            <a:lvl9pPr marL="1828540" algn="l" defTabSz="457135" rtl="0" fontAlgn="base">
              <a:spcBef>
                <a:spcPct val="0"/>
              </a:spcBef>
              <a:spcAft>
                <a:spcPct val="0"/>
              </a:spcAft>
              <a:defRPr sz="3200" b="1">
                <a:solidFill>
                  <a:srgbClr val="A6C02A"/>
                </a:solidFill>
                <a:latin typeface="Arial" charset="0"/>
                <a:cs typeface="Arial" charset="0"/>
              </a:defRPr>
            </a:lvl9pPr>
          </a:lstStyle>
          <a:p>
            <a:pPr algn="ctr"/>
            <a:r>
              <a:rPr lang="en-US" dirty="0" smtClean="0">
                <a:solidFill>
                  <a:srgbClr val="00B050"/>
                </a:solidFill>
                <a:effectLst>
                  <a:glow rad="228600">
                    <a:prstClr val="black"/>
                  </a:glow>
                </a:effectLst>
              </a:rPr>
              <a:t>Low Risk</a:t>
            </a:r>
            <a:endParaRPr lang="en-US" dirty="0">
              <a:solidFill>
                <a:srgbClr val="00B050"/>
              </a:solidFill>
              <a:effectLst>
                <a:glow rad="228600">
                  <a:prstClr val="black"/>
                </a:glow>
              </a:effectLst>
            </a:endParaRPr>
          </a:p>
        </p:txBody>
      </p:sp>
      <p:sp>
        <p:nvSpPr>
          <p:cNvPr id="24" name="Title 1"/>
          <p:cNvSpPr txBox="1">
            <a:spLocks/>
          </p:cNvSpPr>
          <p:nvPr/>
        </p:nvSpPr>
        <p:spPr bwMode="auto">
          <a:xfrm>
            <a:off x="1828800" y="4148918"/>
            <a:ext cx="2141349" cy="77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ctr" anchorCtr="0" compatLnSpc="1">
            <a:prstTxWarp prst="textNoShape">
              <a:avLst/>
            </a:prstTxWarp>
          </a:bodyPr>
          <a:lstStyle>
            <a:lvl1pPr algn="l" defTabSz="455613" rtl="0" eaLnBrk="0" fontAlgn="base" hangingPunct="0">
              <a:spcBef>
                <a:spcPct val="0"/>
              </a:spcBef>
              <a:spcAft>
                <a:spcPct val="0"/>
              </a:spcAft>
              <a:defRPr sz="3200" b="1" kern="1200">
                <a:solidFill>
                  <a:srgbClr val="A6C02A"/>
                </a:solidFill>
                <a:latin typeface="Arial"/>
                <a:ea typeface="+mj-ea"/>
                <a:cs typeface="Arial"/>
              </a:defRPr>
            </a:lvl1pPr>
            <a:lvl2pPr algn="l" defTabSz="455613" rtl="0" eaLnBrk="0" fontAlgn="base" hangingPunct="0">
              <a:spcBef>
                <a:spcPct val="0"/>
              </a:spcBef>
              <a:spcAft>
                <a:spcPct val="0"/>
              </a:spcAft>
              <a:defRPr sz="3200" b="1">
                <a:solidFill>
                  <a:srgbClr val="A6C02A"/>
                </a:solidFill>
                <a:latin typeface="Arial" charset="0"/>
                <a:cs typeface="Arial" charset="0"/>
              </a:defRPr>
            </a:lvl2pPr>
            <a:lvl3pPr algn="l" defTabSz="455613" rtl="0" eaLnBrk="0" fontAlgn="base" hangingPunct="0">
              <a:spcBef>
                <a:spcPct val="0"/>
              </a:spcBef>
              <a:spcAft>
                <a:spcPct val="0"/>
              </a:spcAft>
              <a:defRPr sz="3200" b="1">
                <a:solidFill>
                  <a:srgbClr val="A6C02A"/>
                </a:solidFill>
                <a:latin typeface="Arial" charset="0"/>
                <a:cs typeface="Arial" charset="0"/>
              </a:defRPr>
            </a:lvl3pPr>
            <a:lvl4pPr algn="l" defTabSz="455613" rtl="0" eaLnBrk="0" fontAlgn="base" hangingPunct="0">
              <a:spcBef>
                <a:spcPct val="0"/>
              </a:spcBef>
              <a:spcAft>
                <a:spcPct val="0"/>
              </a:spcAft>
              <a:defRPr sz="3200" b="1">
                <a:solidFill>
                  <a:srgbClr val="A6C02A"/>
                </a:solidFill>
                <a:latin typeface="Arial" charset="0"/>
                <a:cs typeface="Arial" charset="0"/>
              </a:defRPr>
            </a:lvl4pPr>
            <a:lvl5pPr algn="l" defTabSz="455613" rtl="0" eaLnBrk="0" fontAlgn="base" hangingPunct="0">
              <a:spcBef>
                <a:spcPct val="0"/>
              </a:spcBef>
              <a:spcAft>
                <a:spcPct val="0"/>
              </a:spcAft>
              <a:defRPr sz="3200" b="1">
                <a:solidFill>
                  <a:srgbClr val="A6C02A"/>
                </a:solidFill>
                <a:latin typeface="Arial" charset="0"/>
                <a:cs typeface="Arial" charset="0"/>
              </a:defRPr>
            </a:lvl5pPr>
            <a:lvl6pPr marL="457135" algn="l" defTabSz="457135" rtl="0" fontAlgn="base">
              <a:spcBef>
                <a:spcPct val="0"/>
              </a:spcBef>
              <a:spcAft>
                <a:spcPct val="0"/>
              </a:spcAft>
              <a:defRPr sz="3200" b="1">
                <a:solidFill>
                  <a:srgbClr val="A6C02A"/>
                </a:solidFill>
                <a:latin typeface="Arial" charset="0"/>
                <a:cs typeface="Arial" charset="0"/>
              </a:defRPr>
            </a:lvl6pPr>
            <a:lvl7pPr marL="914270" algn="l" defTabSz="457135" rtl="0" fontAlgn="base">
              <a:spcBef>
                <a:spcPct val="0"/>
              </a:spcBef>
              <a:spcAft>
                <a:spcPct val="0"/>
              </a:spcAft>
              <a:defRPr sz="3200" b="1">
                <a:solidFill>
                  <a:srgbClr val="A6C02A"/>
                </a:solidFill>
                <a:latin typeface="Arial" charset="0"/>
                <a:cs typeface="Arial" charset="0"/>
              </a:defRPr>
            </a:lvl7pPr>
            <a:lvl8pPr marL="1371405" algn="l" defTabSz="457135" rtl="0" fontAlgn="base">
              <a:spcBef>
                <a:spcPct val="0"/>
              </a:spcBef>
              <a:spcAft>
                <a:spcPct val="0"/>
              </a:spcAft>
              <a:defRPr sz="3200" b="1">
                <a:solidFill>
                  <a:srgbClr val="A6C02A"/>
                </a:solidFill>
                <a:latin typeface="Arial" charset="0"/>
                <a:cs typeface="Arial" charset="0"/>
              </a:defRPr>
            </a:lvl8pPr>
            <a:lvl9pPr marL="1828540" algn="l" defTabSz="457135" rtl="0" fontAlgn="base">
              <a:spcBef>
                <a:spcPct val="0"/>
              </a:spcBef>
              <a:spcAft>
                <a:spcPct val="0"/>
              </a:spcAft>
              <a:defRPr sz="3200" b="1">
                <a:solidFill>
                  <a:srgbClr val="A6C02A"/>
                </a:solidFill>
                <a:latin typeface="Arial" charset="0"/>
                <a:cs typeface="Arial" charset="0"/>
              </a:defRPr>
            </a:lvl9pPr>
          </a:lstStyle>
          <a:p>
            <a:pPr algn="ctr"/>
            <a:r>
              <a:rPr lang="en-US" dirty="0" smtClean="0">
                <a:solidFill>
                  <a:srgbClr val="FF0000"/>
                </a:solidFill>
                <a:effectLst>
                  <a:glow rad="292100">
                    <a:prstClr val="black"/>
                  </a:glow>
                </a:effectLst>
              </a:rPr>
              <a:t>High Risk (Risky)</a:t>
            </a:r>
            <a:endParaRPr lang="en-US" dirty="0">
              <a:solidFill>
                <a:srgbClr val="FF0000"/>
              </a:solidFill>
              <a:effectLst>
                <a:glow rad="292100">
                  <a:prstClr val="black"/>
                </a:glow>
              </a:effectLst>
            </a:endParaRPr>
          </a:p>
        </p:txBody>
      </p:sp>
      <p:pic>
        <p:nvPicPr>
          <p:cNvPr id="19" name="Picture 11" descr="http://images.clipartpanda.com/dental-clip-art-6629850-dent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189538"/>
            <a:ext cx="1301750"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
          <p:cNvSpPr txBox="1"/>
          <p:nvPr/>
        </p:nvSpPr>
        <p:spPr>
          <a:xfrm>
            <a:off x="2351352" y="6333523"/>
            <a:ext cx="4003589"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smtClean="0"/>
              <a:t>-Dr. Brian Novy, DentaQuest Institute</a:t>
            </a:r>
            <a:endParaRPr lang="en-US" b="1" dirty="0"/>
          </a:p>
        </p:txBody>
      </p:sp>
      <p:sp>
        <p:nvSpPr>
          <p:cNvPr id="3" name="Oval 2"/>
          <p:cNvSpPr/>
          <p:nvPr/>
        </p:nvSpPr>
        <p:spPr>
          <a:xfrm>
            <a:off x="313509" y="2037806"/>
            <a:ext cx="2704011" cy="1802674"/>
          </a:xfrm>
          <a:prstGeom prst="ellipse">
            <a:avLst/>
          </a:prstGeom>
          <a:noFill/>
          <a:ln w="44450">
            <a:solidFill>
              <a:srgbClr val="E61BE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483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5130"/>
            <a:ext cx="8268789" cy="60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8587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96389" y="274321"/>
            <a:ext cx="8281851" cy="5342708"/>
          </a:xfrm>
          <a:prstGeom prst="rect">
            <a:avLst/>
          </a:prstGeom>
          <a:noFill/>
          <a:ln>
            <a:noFill/>
          </a:ln>
        </p:spPr>
      </p:pic>
    </p:spTree>
    <p:extLst>
      <p:ext uri="{BB962C8B-B14F-4D97-AF65-F5344CB8AC3E}">
        <p14:creationId xmlns:p14="http://schemas.microsoft.com/office/powerpoint/2010/main" val="3615336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60274" y="5577840"/>
            <a:ext cx="3396343" cy="65314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796005" y="119152"/>
            <a:ext cx="5466943" cy="5981202"/>
          </a:xfrm>
          <a:prstGeom prst="rect">
            <a:avLst/>
          </a:prstGeom>
          <a:noFill/>
          <a:ln>
            <a:noFill/>
          </a:ln>
        </p:spPr>
      </p:pic>
    </p:spTree>
    <p:extLst>
      <p:ext uri="{BB962C8B-B14F-4D97-AF65-F5344CB8AC3E}">
        <p14:creationId xmlns:p14="http://schemas.microsoft.com/office/powerpoint/2010/main" val="1860416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4809"/>
            <a:ext cx="9144000" cy="5638800"/>
          </a:xfrm>
          <a:prstGeom prst="rect">
            <a:avLst/>
          </a:prstGeom>
          <a:gradFill>
            <a:gsLst>
              <a:gs pos="0">
                <a:srgbClr val="00B050"/>
              </a:gs>
              <a:gs pos="49000">
                <a:srgbClr val="92D050"/>
              </a:gs>
              <a:gs pos="54000">
                <a:srgbClr val="FF0000"/>
              </a:gs>
            </a:gsLst>
            <a:lin ang="5400000" scaled="1"/>
          </a:gradFill>
        </p:spPr>
        <p:txBody>
          <a:bodyPr wrap="square" rtlCol="0">
            <a:spAutoFit/>
          </a:bodyPr>
          <a:lstStyle/>
          <a:p>
            <a:endParaRPr lang="en-US" dirty="0">
              <a:solidFill>
                <a:prstClr val="black"/>
              </a:solidFill>
            </a:endParaRPr>
          </a:p>
        </p:txBody>
      </p:sp>
      <p:grpSp>
        <p:nvGrpSpPr>
          <p:cNvPr id="6" name="Group 5"/>
          <p:cNvGrpSpPr/>
          <p:nvPr/>
        </p:nvGrpSpPr>
        <p:grpSpPr>
          <a:xfrm>
            <a:off x="444130" y="2307799"/>
            <a:ext cx="2370027" cy="1143000"/>
            <a:chOff x="533400" y="2362200"/>
            <a:chExt cx="2362200" cy="1143000"/>
          </a:xfrm>
          <a:solidFill>
            <a:schemeClr val="bg1"/>
          </a:solidFill>
          <a:effectLst>
            <a:glow rad="12700">
              <a:schemeClr val="tx1"/>
            </a:glow>
          </a:effectLst>
        </p:grpSpPr>
        <p:sp>
          <p:nvSpPr>
            <p:cNvPr id="4" name="Oval 3"/>
            <p:cNvSpPr/>
            <p:nvPr/>
          </p:nvSpPr>
          <p:spPr>
            <a:xfrm>
              <a:off x="533400" y="2362200"/>
              <a:ext cx="2362200" cy="1143000"/>
            </a:xfrm>
            <a:prstGeom prst="ellipse">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838200" y="2518201"/>
              <a:ext cx="1752600" cy="830997"/>
            </a:xfrm>
            <a:prstGeom prst="rect">
              <a:avLst/>
            </a:prstGeom>
            <a:noFill/>
          </p:spPr>
          <p:txBody>
            <a:bodyPr wrap="square" rtlCol="0">
              <a:spAutoFit/>
            </a:bodyPr>
            <a:lstStyle/>
            <a:p>
              <a:pPr algn="ctr"/>
              <a:r>
                <a:rPr lang="en-US" sz="2400" b="1" dirty="0">
                  <a:solidFill>
                    <a:prstClr val="black"/>
                  </a:solidFill>
                  <a:cs typeface="Arial" pitchFamily="34" charset="0"/>
                </a:rPr>
                <a:t>Caries Risk Assessment</a:t>
              </a:r>
            </a:p>
          </p:txBody>
        </p:sp>
      </p:grpSp>
      <p:grpSp>
        <p:nvGrpSpPr>
          <p:cNvPr id="7" name="Group 6"/>
          <p:cNvGrpSpPr/>
          <p:nvPr/>
        </p:nvGrpSpPr>
        <p:grpSpPr>
          <a:xfrm>
            <a:off x="3172047" y="2342707"/>
            <a:ext cx="2362200" cy="1143000"/>
            <a:chOff x="533400" y="2362200"/>
            <a:chExt cx="2362200" cy="1143000"/>
          </a:xfrm>
          <a:solidFill>
            <a:schemeClr val="bg1"/>
          </a:solidFill>
          <a:effectLst>
            <a:glow rad="12700">
              <a:schemeClr val="tx1"/>
            </a:glow>
          </a:effectLst>
        </p:grpSpPr>
        <p:sp>
          <p:nvSpPr>
            <p:cNvPr id="8" name="Oval 7"/>
            <p:cNvSpPr/>
            <p:nvPr/>
          </p:nvSpPr>
          <p:spPr>
            <a:xfrm>
              <a:off x="533400" y="2362200"/>
              <a:ext cx="2362200" cy="1143000"/>
            </a:xfrm>
            <a:prstGeom prst="ellipse">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838200" y="2443773"/>
              <a:ext cx="1752600" cy="923330"/>
            </a:xfrm>
            <a:prstGeom prst="rect">
              <a:avLst/>
            </a:prstGeom>
            <a:noFill/>
          </p:spPr>
          <p:txBody>
            <a:bodyPr wrap="square" rtlCol="0">
              <a:spAutoFit/>
            </a:bodyPr>
            <a:lstStyle/>
            <a:p>
              <a:pPr algn="ctr"/>
              <a:r>
                <a:rPr lang="en-US" b="1" dirty="0">
                  <a:solidFill>
                    <a:prstClr val="black"/>
                  </a:solidFill>
                  <a:cs typeface="Arial" pitchFamily="34" charset="0"/>
                </a:rPr>
                <a:t>Self Management Goals</a:t>
              </a:r>
            </a:p>
          </p:txBody>
        </p:sp>
      </p:grpSp>
      <p:sp>
        <p:nvSpPr>
          <p:cNvPr id="11" name="TextBox 10"/>
          <p:cNvSpPr txBox="1"/>
          <p:nvPr/>
        </p:nvSpPr>
        <p:spPr>
          <a:xfrm>
            <a:off x="6205870" y="1317608"/>
            <a:ext cx="2171700" cy="830997"/>
          </a:xfrm>
          <a:prstGeom prst="rect">
            <a:avLst/>
          </a:prstGeom>
          <a:noFill/>
        </p:spPr>
        <p:txBody>
          <a:bodyPr wrap="square" rtlCol="0">
            <a:spAutoFit/>
          </a:bodyPr>
          <a:lstStyle/>
          <a:p>
            <a:pPr algn="ctr"/>
            <a:r>
              <a:rPr lang="en-US" sz="2400" b="1" dirty="0">
                <a:solidFill>
                  <a:prstClr val="white"/>
                </a:solidFill>
                <a:cs typeface="Arial" pitchFamily="34" charset="0"/>
              </a:rPr>
              <a:t>Complete the treatment plan</a:t>
            </a:r>
          </a:p>
        </p:txBody>
      </p:sp>
      <p:sp>
        <p:nvSpPr>
          <p:cNvPr id="13" name="TextBox 12"/>
          <p:cNvSpPr txBox="1"/>
          <p:nvPr/>
        </p:nvSpPr>
        <p:spPr>
          <a:xfrm>
            <a:off x="6177405" y="3347610"/>
            <a:ext cx="2795920" cy="1569660"/>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prstClr val="white"/>
                </a:solidFill>
                <a:cs typeface="Arial" pitchFamily="34" charset="0"/>
              </a:rPr>
              <a:t>Chart a lesion</a:t>
            </a:r>
          </a:p>
          <a:p>
            <a:pPr marL="342900" indent="-342900">
              <a:buFont typeface="Arial" panose="020B0604020202020204" pitchFamily="34" charset="0"/>
              <a:buChar char="•"/>
            </a:pPr>
            <a:r>
              <a:rPr lang="en-US" sz="2400" b="1" dirty="0">
                <a:solidFill>
                  <a:prstClr val="white"/>
                </a:solidFill>
                <a:cs typeface="Arial" pitchFamily="34" charset="0"/>
              </a:rPr>
              <a:t>Place Sealants</a:t>
            </a:r>
          </a:p>
          <a:p>
            <a:pPr marL="342900" indent="-342900">
              <a:buFont typeface="Arial" panose="020B0604020202020204" pitchFamily="34" charset="0"/>
              <a:buChar char="•"/>
            </a:pPr>
            <a:r>
              <a:rPr lang="en-US" sz="2400" b="1" dirty="0">
                <a:solidFill>
                  <a:prstClr val="white"/>
                </a:solidFill>
                <a:cs typeface="Arial" pitchFamily="34" charset="0"/>
              </a:rPr>
              <a:t>Schedule </a:t>
            </a:r>
            <a:r>
              <a:rPr lang="en-US" sz="2400" b="1" dirty="0" err="1">
                <a:solidFill>
                  <a:prstClr val="white"/>
                </a:solidFill>
                <a:cs typeface="Arial" pitchFamily="34" charset="0"/>
              </a:rPr>
              <a:t>Recare</a:t>
            </a:r>
            <a:endParaRPr lang="en-US" sz="2400" b="1" dirty="0">
              <a:solidFill>
                <a:prstClr val="white"/>
              </a:solidFill>
              <a:cs typeface="Arial" pitchFamily="34" charset="0"/>
            </a:endParaRPr>
          </a:p>
          <a:p>
            <a:pPr marL="342900" indent="-342900">
              <a:buFont typeface="Arial" panose="020B0604020202020204" pitchFamily="34" charset="0"/>
              <a:buChar char="•"/>
            </a:pPr>
            <a:r>
              <a:rPr lang="en-US" sz="2400" b="1" dirty="0" err="1">
                <a:solidFill>
                  <a:prstClr val="white"/>
                </a:solidFill>
                <a:cs typeface="Arial" pitchFamily="34" charset="0"/>
              </a:rPr>
              <a:t>Remineralize</a:t>
            </a:r>
            <a:endParaRPr lang="en-US" sz="2400" b="1" dirty="0">
              <a:solidFill>
                <a:prstClr val="white"/>
              </a:solidFill>
              <a:cs typeface="Arial" pitchFamily="34" charset="0"/>
            </a:endParaRPr>
          </a:p>
        </p:txBody>
      </p:sp>
      <p:cxnSp>
        <p:nvCxnSpPr>
          <p:cNvPr id="15" name="Straight Arrow Connector 14"/>
          <p:cNvCxnSpPr>
            <a:stCxn id="4" idx="6"/>
          </p:cNvCxnSpPr>
          <p:nvPr/>
        </p:nvCxnSpPr>
        <p:spPr>
          <a:xfrm flipV="1">
            <a:off x="2814157" y="2849911"/>
            <a:ext cx="642827" cy="29388"/>
          </a:xfrm>
          <a:prstGeom prst="straightConnector1">
            <a:avLst/>
          </a:prstGeom>
          <a:ln w="104775">
            <a:solidFill>
              <a:schemeClr val="tx1"/>
            </a:solidFill>
            <a:tailEnd type="triangle"/>
          </a:ln>
          <a:effectLst>
            <a:glow rad="25400">
              <a:schemeClr val="tx1"/>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545101" y="2912336"/>
            <a:ext cx="566182" cy="415597"/>
          </a:xfrm>
          <a:prstGeom prst="straightConnector1">
            <a:avLst/>
          </a:prstGeom>
          <a:ln w="104775">
            <a:solidFill>
              <a:schemeClr val="tx1"/>
            </a:solidFill>
            <a:tailEnd type="triangle"/>
          </a:ln>
          <a:effectLst>
            <a:glow rad="25400">
              <a:schemeClr val="tx1"/>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5471116" y="2416937"/>
            <a:ext cx="640167" cy="478466"/>
          </a:xfrm>
          <a:prstGeom prst="straightConnector1">
            <a:avLst/>
          </a:prstGeom>
          <a:ln w="101600">
            <a:solidFill>
              <a:schemeClr val="tx1"/>
            </a:solidFill>
            <a:tailEnd type="triangle"/>
          </a:ln>
          <a:effectLst>
            <a:glow rad="25400">
              <a:schemeClr val="tx1"/>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2" name="Title 1"/>
          <p:cNvSpPr>
            <a:spLocks noGrp="1"/>
          </p:cNvSpPr>
          <p:nvPr>
            <p:ph type="title"/>
          </p:nvPr>
        </p:nvSpPr>
        <p:spPr>
          <a:xfrm>
            <a:off x="1447800" y="218523"/>
            <a:ext cx="3073908" cy="1477552"/>
          </a:xfrm>
        </p:spPr>
        <p:txBody>
          <a:bodyPr/>
          <a:lstStyle/>
          <a:p>
            <a:pPr algn="ctr"/>
            <a:r>
              <a:rPr lang="en-US" dirty="0">
                <a:solidFill>
                  <a:schemeClr val="tx1"/>
                </a:solidFill>
              </a:rPr>
              <a:t>T</a:t>
            </a:r>
            <a:r>
              <a:rPr lang="en-US" dirty="0" smtClean="0">
                <a:solidFill>
                  <a:schemeClr val="tx1"/>
                </a:solidFill>
              </a:rPr>
              <a:t>he Core </a:t>
            </a:r>
            <a:br>
              <a:rPr lang="en-US" dirty="0" smtClean="0">
                <a:solidFill>
                  <a:schemeClr val="tx1"/>
                </a:solidFill>
              </a:rPr>
            </a:br>
            <a:r>
              <a:rPr lang="en-US" dirty="0" smtClean="0">
                <a:solidFill>
                  <a:schemeClr val="tx1"/>
                </a:solidFill>
              </a:rPr>
              <a:t>of Disease Management </a:t>
            </a:r>
            <a:endParaRPr lang="en-US" dirty="0">
              <a:solidFill>
                <a:schemeClr val="tx1"/>
              </a:solidFill>
            </a:endParaRPr>
          </a:p>
        </p:txBody>
      </p:sp>
      <p:sp>
        <p:nvSpPr>
          <p:cNvPr id="23" name="Title 1"/>
          <p:cNvSpPr txBox="1">
            <a:spLocks/>
          </p:cNvSpPr>
          <p:nvPr/>
        </p:nvSpPr>
        <p:spPr bwMode="auto">
          <a:xfrm>
            <a:off x="6236221" y="343605"/>
            <a:ext cx="2141349" cy="77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ctr" anchorCtr="0" compatLnSpc="1">
            <a:prstTxWarp prst="textNoShape">
              <a:avLst/>
            </a:prstTxWarp>
          </a:bodyPr>
          <a:lstStyle>
            <a:lvl1pPr algn="l" defTabSz="455613" rtl="0" eaLnBrk="0" fontAlgn="base" hangingPunct="0">
              <a:spcBef>
                <a:spcPct val="0"/>
              </a:spcBef>
              <a:spcAft>
                <a:spcPct val="0"/>
              </a:spcAft>
              <a:defRPr sz="3200" b="1" kern="1200">
                <a:solidFill>
                  <a:srgbClr val="A6C02A"/>
                </a:solidFill>
                <a:latin typeface="Arial"/>
                <a:ea typeface="+mj-ea"/>
                <a:cs typeface="Arial"/>
              </a:defRPr>
            </a:lvl1pPr>
            <a:lvl2pPr algn="l" defTabSz="455613" rtl="0" eaLnBrk="0" fontAlgn="base" hangingPunct="0">
              <a:spcBef>
                <a:spcPct val="0"/>
              </a:spcBef>
              <a:spcAft>
                <a:spcPct val="0"/>
              </a:spcAft>
              <a:defRPr sz="3200" b="1">
                <a:solidFill>
                  <a:srgbClr val="A6C02A"/>
                </a:solidFill>
                <a:latin typeface="Arial" charset="0"/>
                <a:cs typeface="Arial" charset="0"/>
              </a:defRPr>
            </a:lvl2pPr>
            <a:lvl3pPr algn="l" defTabSz="455613" rtl="0" eaLnBrk="0" fontAlgn="base" hangingPunct="0">
              <a:spcBef>
                <a:spcPct val="0"/>
              </a:spcBef>
              <a:spcAft>
                <a:spcPct val="0"/>
              </a:spcAft>
              <a:defRPr sz="3200" b="1">
                <a:solidFill>
                  <a:srgbClr val="A6C02A"/>
                </a:solidFill>
                <a:latin typeface="Arial" charset="0"/>
                <a:cs typeface="Arial" charset="0"/>
              </a:defRPr>
            </a:lvl3pPr>
            <a:lvl4pPr algn="l" defTabSz="455613" rtl="0" eaLnBrk="0" fontAlgn="base" hangingPunct="0">
              <a:spcBef>
                <a:spcPct val="0"/>
              </a:spcBef>
              <a:spcAft>
                <a:spcPct val="0"/>
              </a:spcAft>
              <a:defRPr sz="3200" b="1">
                <a:solidFill>
                  <a:srgbClr val="A6C02A"/>
                </a:solidFill>
                <a:latin typeface="Arial" charset="0"/>
                <a:cs typeface="Arial" charset="0"/>
              </a:defRPr>
            </a:lvl4pPr>
            <a:lvl5pPr algn="l" defTabSz="455613" rtl="0" eaLnBrk="0" fontAlgn="base" hangingPunct="0">
              <a:spcBef>
                <a:spcPct val="0"/>
              </a:spcBef>
              <a:spcAft>
                <a:spcPct val="0"/>
              </a:spcAft>
              <a:defRPr sz="3200" b="1">
                <a:solidFill>
                  <a:srgbClr val="A6C02A"/>
                </a:solidFill>
                <a:latin typeface="Arial" charset="0"/>
                <a:cs typeface="Arial" charset="0"/>
              </a:defRPr>
            </a:lvl5pPr>
            <a:lvl6pPr marL="457135" algn="l" defTabSz="457135" rtl="0" fontAlgn="base">
              <a:spcBef>
                <a:spcPct val="0"/>
              </a:spcBef>
              <a:spcAft>
                <a:spcPct val="0"/>
              </a:spcAft>
              <a:defRPr sz="3200" b="1">
                <a:solidFill>
                  <a:srgbClr val="A6C02A"/>
                </a:solidFill>
                <a:latin typeface="Arial" charset="0"/>
                <a:cs typeface="Arial" charset="0"/>
              </a:defRPr>
            </a:lvl6pPr>
            <a:lvl7pPr marL="914270" algn="l" defTabSz="457135" rtl="0" fontAlgn="base">
              <a:spcBef>
                <a:spcPct val="0"/>
              </a:spcBef>
              <a:spcAft>
                <a:spcPct val="0"/>
              </a:spcAft>
              <a:defRPr sz="3200" b="1">
                <a:solidFill>
                  <a:srgbClr val="A6C02A"/>
                </a:solidFill>
                <a:latin typeface="Arial" charset="0"/>
                <a:cs typeface="Arial" charset="0"/>
              </a:defRPr>
            </a:lvl7pPr>
            <a:lvl8pPr marL="1371405" algn="l" defTabSz="457135" rtl="0" fontAlgn="base">
              <a:spcBef>
                <a:spcPct val="0"/>
              </a:spcBef>
              <a:spcAft>
                <a:spcPct val="0"/>
              </a:spcAft>
              <a:defRPr sz="3200" b="1">
                <a:solidFill>
                  <a:srgbClr val="A6C02A"/>
                </a:solidFill>
                <a:latin typeface="Arial" charset="0"/>
                <a:cs typeface="Arial" charset="0"/>
              </a:defRPr>
            </a:lvl8pPr>
            <a:lvl9pPr marL="1828540" algn="l" defTabSz="457135" rtl="0" fontAlgn="base">
              <a:spcBef>
                <a:spcPct val="0"/>
              </a:spcBef>
              <a:spcAft>
                <a:spcPct val="0"/>
              </a:spcAft>
              <a:defRPr sz="3200" b="1">
                <a:solidFill>
                  <a:srgbClr val="A6C02A"/>
                </a:solidFill>
                <a:latin typeface="Arial" charset="0"/>
                <a:cs typeface="Arial" charset="0"/>
              </a:defRPr>
            </a:lvl9pPr>
          </a:lstStyle>
          <a:p>
            <a:pPr algn="ctr"/>
            <a:r>
              <a:rPr lang="en-US" dirty="0" smtClean="0">
                <a:solidFill>
                  <a:srgbClr val="00B050"/>
                </a:solidFill>
                <a:effectLst>
                  <a:glow rad="228600">
                    <a:prstClr val="black"/>
                  </a:glow>
                </a:effectLst>
              </a:rPr>
              <a:t>Low Risk</a:t>
            </a:r>
            <a:endParaRPr lang="en-US" dirty="0">
              <a:solidFill>
                <a:srgbClr val="00B050"/>
              </a:solidFill>
              <a:effectLst>
                <a:glow rad="228600">
                  <a:prstClr val="black"/>
                </a:glow>
              </a:effectLst>
            </a:endParaRPr>
          </a:p>
        </p:txBody>
      </p:sp>
      <p:sp>
        <p:nvSpPr>
          <p:cNvPr id="24" name="Title 1"/>
          <p:cNvSpPr txBox="1">
            <a:spLocks/>
          </p:cNvSpPr>
          <p:nvPr/>
        </p:nvSpPr>
        <p:spPr bwMode="auto">
          <a:xfrm>
            <a:off x="1828800" y="4148918"/>
            <a:ext cx="2141349" cy="77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ctr" anchorCtr="0" compatLnSpc="1">
            <a:prstTxWarp prst="textNoShape">
              <a:avLst/>
            </a:prstTxWarp>
          </a:bodyPr>
          <a:lstStyle>
            <a:lvl1pPr algn="l" defTabSz="455613" rtl="0" eaLnBrk="0" fontAlgn="base" hangingPunct="0">
              <a:spcBef>
                <a:spcPct val="0"/>
              </a:spcBef>
              <a:spcAft>
                <a:spcPct val="0"/>
              </a:spcAft>
              <a:defRPr sz="3200" b="1" kern="1200">
                <a:solidFill>
                  <a:srgbClr val="A6C02A"/>
                </a:solidFill>
                <a:latin typeface="Arial"/>
                <a:ea typeface="+mj-ea"/>
                <a:cs typeface="Arial"/>
              </a:defRPr>
            </a:lvl1pPr>
            <a:lvl2pPr algn="l" defTabSz="455613" rtl="0" eaLnBrk="0" fontAlgn="base" hangingPunct="0">
              <a:spcBef>
                <a:spcPct val="0"/>
              </a:spcBef>
              <a:spcAft>
                <a:spcPct val="0"/>
              </a:spcAft>
              <a:defRPr sz="3200" b="1">
                <a:solidFill>
                  <a:srgbClr val="A6C02A"/>
                </a:solidFill>
                <a:latin typeface="Arial" charset="0"/>
                <a:cs typeface="Arial" charset="0"/>
              </a:defRPr>
            </a:lvl2pPr>
            <a:lvl3pPr algn="l" defTabSz="455613" rtl="0" eaLnBrk="0" fontAlgn="base" hangingPunct="0">
              <a:spcBef>
                <a:spcPct val="0"/>
              </a:spcBef>
              <a:spcAft>
                <a:spcPct val="0"/>
              </a:spcAft>
              <a:defRPr sz="3200" b="1">
                <a:solidFill>
                  <a:srgbClr val="A6C02A"/>
                </a:solidFill>
                <a:latin typeface="Arial" charset="0"/>
                <a:cs typeface="Arial" charset="0"/>
              </a:defRPr>
            </a:lvl3pPr>
            <a:lvl4pPr algn="l" defTabSz="455613" rtl="0" eaLnBrk="0" fontAlgn="base" hangingPunct="0">
              <a:spcBef>
                <a:spcPct val="0"/>
              </a:spcBef>
              <a:spcAft>
                <a:spcPct val="0"/>
              </a:spcAft>
              <a:defRPr sz="3200" b="1">
                <a:solidFill>
                  <a:srgbClr val="A6C02A"/>
                </a:solidFill>
                <a:latin typeface="Arial" charset="0"/>
                <a:cs typeface="Arial" charset="0"/>
              </a:defRPr>
            </a:lvl4pPr>
            <a:lvl5pPr algn="l" defTabSz="455613" rtl="0" eaLnBrk="0" fontAlgn="base" hangingPunct="0">
              <a:spcBef>
                <a:spcPct val="0"/>
              </a:spcBef>
              <a:spcAft>
                <a:spcPct val="0"/>
              </a:spcAft>
              <a:defRPr sz="3200" b="1">
                <a:solidFill>
                  <a:srgbClr val="A6C02A"/>
                </a:solidFill>
                <a:latin typeface="Arial" charset="0"/>
                <a:cs typeface="Arial" charset="0"/>
              </a:defRPr>
            </a:lvl5pPr>
            <a:lvl6pPr marL="457135" algn="l" defTabSz="457135" rtl="0" fontAlgn="base">
              <a:spcBef>
                <a:spcPct val="0"/>
              </a:spcBef>
              <a:spcAft>
                <a:spcPct val="0"/>
              </a:spcAft>
              <a:defRPr sz="3200" b="1">
                <a:solidFill>
                  <a:srgbClr val="A6C02A"/>
                </a:solidFill>
                <a:latin typeface="Arial" charset="0"/>
                <a:cs typeface="Arial" charset="0"/>
              </a:defRPr>
            </a:lvl6pPr>
            <a:lvl7pPr marL="914270" algn="l" defTabSz="457135" rtl="0" fontAlgn="base">
              <a:spcBef>
                <a:spcPct val="0"/>
              </a:spcBef>
              <a:spcAft>
                <a:spcPct val="0"/>
              </a:spcAft>
              <a:defRPr sz="3200" b="1">
                <a:solidFill>
                  <a:srgbClr val="A6C02A"/>
                </a:solidFill>
                <a:latin typeface="Arial" charset="0"/>
                <a:cs typeface="Arial" charset="0"/>
              </a:defRPr>
            </a:lvl7pPr>
            <a:lvl8pPr marL="1371405" algn="l" defTabSz="457135" rtl="0" fontAlgn="base">
              <a:spcBef>
                <a:spcPct val="0"/>
              </a:spcBef>
              <a:spcAft>
                <a:spcPct val="0"/>
              </a:spcAft>
              <a:defRPr sz="3200" b="1">
                <a:solidFill>
                  <a:srgbClr val="A6C02A"/>
                </a:solidFill>
                <a:latin typeface="Arial" charset="0"/>
                <a:cs typeface="Arial" charset="0"/>
              </a:defRPr>
            </a:lvl8pPr>
            <a:lvl9pPr marL="1828540" algn="l" defTabSz="457135" rtl="0" fontAlgn="base">
              <a:spcBef>
                <a:spcPct val="0"/>
              </a:spcBef>
              <a:spcAft>
                <a:spcPct val="0"/>
              </a:spcAft>
              <a:defRPr sz="3200" b="1">
                <a:solidFill>
                  <a:srgbClr val="A6C02A"/>
                </a:solidFill>
                <a:latin typeface="Arial" charset="0"/>
                <a:cs typeface="Arial" charset="0"/>
              </a:defRPr>
            </a:lvl9pPr>
          </a:lstStyle>
          <a:p>
            <a:pPr algn="ctr"/>
            <a:r>
              <a:rPr lang="en-US" dirty="0" smtClean="0">
                <a:solidFill>
                  <a:srgbClr val="FF0000"/>
                </a:solidFill>
                <a:effectLst>
                  <a:glow rad="292100">
                    <a:prstClr val="black"/>
                  </a:glow>
                </a:effectLst>
              </a:rPr>
              <a:t>High Risk (Risky)</a:t>
            </a:r>
            <a:endParaRPr lang="en-US" dirty="0">
              <a:solidFill>
                <a:srgbClr val="FF0000"/>
              </a:solidFill>
              <a:effectLst>
                <a:glow rad="292100">
                  <a:prstClr val="black"/>
                </a:glow>
              </a:effectLst>
            </a:endParaRPr>
          </a:p>
        </p:txBody>
      </p:sp>
      <p:pic>
        <p:nvPicPr>
          <p:cNvPr id="19" name="Picture 11" descr="http://images.clipartpanda.com/dental-clip-art-6629850-dent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189538"/>
            <a:ext cx="1301750"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
          <p:cNvSpPr txBox="1"/>
          <p:nvPr/>
        </p:nvSpPr>
        <p:spPr>
          <a:xfrm>
            <a:off x="2351352" y="6333523"/>
            <a:ext cx="4003589"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smtClean="0"/>
              <a:t>-Dr. Brian Novy, DentaQuest Institute</a:t>
            </a:r>
            <a:endParaRPr lang="en-US" b="1" dirty="0"/>
          </a:p>
        </p:txBody>
      </p:sp>
      <p:sp>
        <p:nvSpPr>
          <p:cNvPr id="3" name="Oval 2"/>
          <p:cNvSpPr/>
          <p:nvPr/>
        </p:nvSpPr>
        <p:spPr>
          <a:xfrm>
            <a:off x="3092183" y="2012870"/>
            <a:ext cx="2704011" cy="1802674"/>
          </a:xfrm>
          <a:prstGeom prst="ellipse">
            <a:avLst/>
          </a:prstGeom>
          <a:noFill/>
          <a:ln w="44450">
            <a:solidFill>
              <a:srgbClr val="E61BE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87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Management (Roles and Goals)</a:t>
            </a:r>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966651" y="927463"/>
            <a:ext cx="6453052" cy="4728754"/>
          </a:xfrm>
          <a:prstGeom prst="rect">
            <a:avLst/>
          </a:prstGeom>
          <a:noFill/>
          <a:ln>
            <a:noFill/>
          </a:ln>
        </p:spPr>
      </p:pic>
    </p:spTree>
    <p:extLst>
      <p:ext uri="{BB962C8B-B14F-4D97-AF65-F5344CB8AC3E}">
        <p14:creationId xmlns:p14="http://schemas.microsoft.com/office/powerpoint/2010/main" val="9145409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Assessment and Behavior Impact</a:t>
            </a:r>
            <a:endParaRPr lang="en-US" dirty="0"/>
          </a:p>
        </p:txBody>
      </p:sp>
      <p:sp>
        <p:nvSpPr>
          <p:cNvPr id="3" name="Content Placeholder 2"/>
          <p:cNvSpPr>
            <a:spLocks noGrp="1"/>
          </p:cNvSpPr>
          <p:nvPr>
            <p:ph idx="1"/>
          </p:nvPr>
        </p:nvSpPr>
        <p:spPr>
          <a:xfrm>
            <a:off x="457200" y="1140032"/>
            <a:ext cx="8229600" cy="4463934"/>
          </a:xfrm>
        </p:spPr>
        <p:txBody>
          <a:bodyPr>
            <a:normAutofit/>
          </a:bodyPr>
          <a:lstStyle/>
          <a:p>
            <a:r>
              <a:rPr lang="en-US" dirty="0"/>
              <a:t>A role of the oral risk assessment is to achieve health goals and individualized care plans that receive buy-in from provider and patient in order to effect behavior, which comprises approximately 40% of health </a:t>
            </a:r>
            <a:r>
              <a:rPr lang="en-US" dirty="0" smtClean="0"/>
              <a:t>determinants.</a:t>
            </a:r>
            <a:r>
              <a:rPr lang="en-US" baseline="30000" dirty="0" smtClean="0"/>
              <a:t> </a:t>
            </a:r>
          </a:p>
          <a:p>
            <a:pPr lvl="1"/>
            <a:r>
              <a:rPr lang="en-US" dirty="0" smtClean="0"/>
              <a:t>Various </a:t>
            </a:r>
            <a:r>
              <a:rPr lang="en-US" dirty="0"/>
              <a:t>approaches have been proposed to engage behavior with the majority of models focusing on relaying the perceived benefits of behavior change and understanding an individual’s </a:t>
            </a:r>
            <a:r>
              <a:rPr lang="en-US" dirty="0" smtClean="0"/>
              <a:t>self-efficacy.</a:t>
            </a:r>
            <a:r>
              <a:rPr lang="en-US" baseline="30000" dirty="0" smtClean="0"/>
              <a:t>  </a:t>
            </a:r>
            <a:endParaRPr lang="en-US" dirty="0"/>
          </a:p>
        </p:txBody>
      </p:sp>
    </p:spTree>
    <p:extLst>
      <p:ext uri="{BB962C8B-B14F-4D97-AF65-F5344CB8AC3E}">
        <p14:creationId xmlns:p14="http://schemas.microsoft.com/office/powerpoint/2010/main" val="16655456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Assessment and Behavior Impact</a:t>
            </a:r>
            <a:endParaRPr lang="en-US" dirty="0"/>
          </a:p>
        </p:txBody>
      </p:sp>
      <p:sp>
        <p:nvSpPr>
          <p:cNvPr id="3" name="Content Placeholder 2"/>
          <p:cNvSpPr>
            <a:spLocks noGrp="1"/>
          </p:cNvSpPr>
          <p:nvPr>
            <p:ph idx="1"/>
          </p:nvPr>
        </p:nvSpPr>
        <p:spPr/>
        <p:txBody>
          <a:bodyPr/>
          <a:lstStyle/>
          <a:p>
            <a:r>
              <a:rPr lang="en-US" dirty="0"/>
              <a:t>Communication processes that </a:t>
            </a:r>
            <a:r>
              <a:rPr lang="en-US" dirty="0" smtClean="0"/>
              <a:t>integrated:</a:t>
            </a:r>
          </a:p>
          <a:p>
            <a:pPr lvl="1"/>
            <a:r>
              <a:rPr lang="en-US" dirty="0" smtClean="0"/>
              <a:t>Goal setting</a:t>
            </a:r>
          </a:p>
          <a:p>
            <a:pPr lvl="1"/>
            <a:r>
              <a:rPr lang="en-US" dirty="0" smtClean="0"/>
              <a:t>Motivational interviewing </a:t>
            </a:r>
          </a:p>
          <a:p>
            <a:pPr lvl="1"/>
            <a:r>
              <a:rPr lang="en-US" dirty="0" smtClean="0"/>
              <a:t>Cooperative planning </a:t>
            </a:r>
          </a:p>
          <a:p>
            <a:pPr lvl="1"/>
            <a:r>
              <a:rPr lang="en-US" dirty="0" smtClean="0"/>
              <a:t>A </a:t>
            </a:r>
            <a:r>
              <a:rPr lang="en-US" dirty="0"/>
              <a:t>process for monitoring challenges and </a:t>
            </a:r>
            <a:r>
              <a:rPr lang="en-US" dirty="0" smtClean="0"/>
              <a:t>opportunities </a:t>
            </a:r>
          </a:p>
          <a:p>
            <a:r>
              <a:rPr lang="en-US" sz="2800" dirty="0" smtClean="0">
                <a:solidFill>
                  <a:schemeClr val="accent2"/>
                </a:solidFill>
              </a:rPr>
              <a:t>The goal is to meet the patient on their level, create an understanding of risk factors and risky behavior, as well as, develop a shared conclusion that protective behaviors can offset or mitigate risk of disease.</a:t>
            </a:r>
          </a:p>
          <a:p>
            <a:endParaRPr lang="en-US" dirty="0"/>
          </a:p>
        </p:txBody>
      </p:sp>
    </p:spTree>
    <p:extLst>
      <p:ext uri="{BB962C8B-B14F-4D97-AF65-F5344CB8AC3E}">
        <p14:creationId xmlns:p14="http://schemas.microsoft.com/office/powerpoint/2010/main" val="12401978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4168" r="34998"/>
          <a:stretch/>
        </p:blipFill>
        <p:spPr>
          <a:xfrm>
            <a:off x="0" y="0"/>
            <a:ext cx="4648200" cy="6877050"/>
          </a:xfrm>
          <a:prstGeom prst="rect">
            <a:avLst/>
          </a:prstGeom>
        </p:spPr>
      </p:pic>
      <p:pic>
        <p:nvPicPr>
          <p:cNvPr id="5"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l="31967" t="32011" r="41956" b="27621"/>
          <a:stretch/>
        </p:blipFill>
        <p:spPr>
          <a:xfrm>
            <a:off x="4648200" y="-14288"/>
            <a:ext cx="4514850" cy="6872288"/>
          </a:xfrm>
        </p:spPr>
      </p:pic>
      <p:sp>
        <p:nvSpPr>
          <p:cNvPr id="6" name="Rectangle 2"/>
          <p:cNvSpPr txBox="1">
            <a:spLocks noChangeArrowheads="1"/>
          </p:cNvSpPr>
          <p:nvPr/>
        </p:nvSpPr>
        <p:spPr>
          <a:xfrm>
            <a:off x="0" y="0"/>
            <a:ext cx="4648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FFFF00"/>
                </a:solidFill>
                <a:effectLst>
                  <a:glow rad="63500">
                    <a:schemeClr val="accent1">
                      <a:satMod val="175000"/>
                      <a:alpha val="40000"/>
                    </a:schemeClr>
                  </a:glow>
                  <a:reflection blurRad="6350" stA="55000" endA="300" endPos="45500" dir="5400000" sy="-100000" algn="bl" rotWithShape="0"/>
                </a:effectLst>
                <a:latin typeface="Arial Narrow" pitchFamily="34" charset="0"/>
                <a:ea typeface="+mj-ea"/>
                <a:cs typeface="+mj-cs"/>
              </a:defRPr>
            </a:lvl1pPr>
          </a:lstStyle>
          <a:p>
            <a:r>
              <a:rPr lang="en-US" dirty="0" smtClean="0">
                <a:solidFill>
                  <a:prstClr val="white"/>
                </a:solidFill>
                <a:effectLst>
                  <a:glow rad="228600">
                    <a:srgbClr val="080808"/>
                  </a:glow>
                </a:effectLst>
              </a:rPr>
              <a:t>8/26/13 </a:t>
            </a:r>
            <a:endParaRPr lang="en-US" dirty="0">
              <a:solidFill>
                <a:prstClr val="white"/>
              </a:solidFill>
              <a:effectLst>
                <a:glow rad="228600">
                  <a:srgbClr val="080808"/>
                </a:glow>
              </a:effectLst>
            </a:endParaRPr>
          </a:p>
        </p:txBody>
      </p:sp>
      <p:sp>
        <p:nvSpPr>
          <p:cNvPr id="7" name="Rectangle 2"/>
          <p:cNvSpPr txBox="1">
            <a:spLocks noChangeArrowheads="1"/>
          </p:cNvSpPr>
          <p:nvPr/>
        </p:nvSpPr>
        <p:spPr>
          <a:xfrm>
            <a:off x="4648200" y="5255"/>
            <a:ext cx="4648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FFFF00"/>
                </a:solidFill>
                <a:effectLst>
                  <a:glow rad="63500">
                    <a:schemeClr val="accent1">
                      <a:satMod val="175000"/>
                      <a:alpha val="40000"/>
                    </a:schemeClr>
                  </a:glow>
                  <a:reflection blurRad="6350" stA="55000" endA="300" endPos="45500" dir="5400000" sy="-100000" algn="bl" rotWithShape="0"/>
                </a:effectLst>
                <a:latin typeface="Arial Narrow" pitchFamily="34" charset="0"/>
                <a:ea typeface="+mj-ea"/>
                <a:cs typeface="+mj-cs"/>
              </a:defRPr>
            </a:lvl1pPr>
          </a:lstStyle>
          <a:p>
            <a:r>
              <a:rPr lang="en-US" dirty="0" smtClean="0">
                <a:solidFill>
                  <a:prstClr val="white"/>
                </a:solidFill>
                <a:effectLst>
                  <a:glow rad="228600">
                    <a:srgbClr val="080808"/>
                  </a:glow>
                </a:effectLst>
              </a:rPr>
              <a:t>5/4/15 </a:t>
            </a:r>
            <a:endParaRPr lang="en-US" dirty="0">
              <a:solidFill>
                <a:prstClr val="white"/>
              </a:solidFill>
              <a:effectLst>
                <a:glow rad="228600">
                  <a:srgbClr val="080808"/>
                </a:glow>
              </a:effectLst>
            </a:endParaRPr>
          </a:p>
        </p:txBody>
      </p:sp>
      <p:cxnSp>
        <p:nvCxnSpPr>
          <p:cNvPr id="9" name="Straight Connector 8"/>
          <p:cNvCxnSpPr/>
          <p:nvPr/>
        </p:nvCxnSpPr>
        <p:spPr>
          <a:xfrm>
            <a:off x="4648200" y="0"/>
            <a:ext cx="0" cy="68770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48250" y="4585855"/>
            <a:ext cx="3848100" cy="2062103"/>
          </a:xfrm>
          <a:prstGeom prst="rect">
            <a:avLst/>
          </a:prstGeom>
          <a:noFill/>
        </p:spPr>
        <p:txBody>
          <a:bodyPr wrap="square" rtlCol="0">
            <a:spAutoFit/>
          </a:bodyPr>
          <a:lstStyle/>
          <a:p>
            <a:pPr algn="ctr"/>
            <a:r>
              <a:rPr lang="en-US" sz="3200" b="1" dirty="0" smtClean="0"/>
              <a:t>Lesions </a:t>
            </a:r>
            <a:r>
              <a:rPr lang="en-US" sz="3200" b="1" dirty="0" err="1" smtClean="0"/>
              <a:t>remineralize</a:t>
            </a:r>
            <a:r>
              <a:rPr lang="en-US" sz="3200" b="1" dirty="0" smtClean="0"/>
              <a:t> when risk factors are replaced with protective factors</a:t>
            </a:r>
            <a:endParaRPr lang="en-US" sz="3200" b="1" dirty="0"/>
          </a:p>
        </p:txBody>
      </p:sp>
      <p:sp>
        <p:nvSpPr>
          <p:cNvPr id="8" name="TextBox 2"/>
          <p:cNvSpPr txBox="1"/>
          <p:nvPr/>
        </p:nvSpPr>
        <p:spPr>
          <a:xfrm>
            <a:off x="98854" y="6463292"/>
            <a:ext cx="4003589"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smtClean="0"/>
              <a:t>-Dr. Brian Novy, DentaQuest Institute</a:t>
            </a:r>
            <a:endParaRPr lang="en-US" b="1" dirty="0"/>
          </a:p>
        </p:txBody>
      </p:sp>
      <p:pic>
        <p:nvPicPr>
          <p:cNvPr id="10" name="Picture 4" descr="premowl.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8765" y="3154007"/>
            <a:ext cx="2507069" cy="28636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premolf.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7432" y="109396"/>
            <a:ext cx="2469544" cy="28636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181" y="571500"/>
            <a:ext cx="4440064" cy="3525275"/>
          </a:xfrm>
          <a:prstGeom prst="rect">
            <a:avLst/>
          </a:prstGeom>
        </p:spPr>
      </p:pic>
    </p:spTree>
    <p:extLst>
      <p:ext uri="{BB962C8B-B14F-4D97-AF65-F5344CB8AC3E}">
        <p14:creationId xmlns:p14="http://schemas.microsoft.com/office/powerpoint/2010/main" val="353654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an Early Adopter Program</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91977" y="1124465"/>
            <a:ext cx="7908325" cy="4411362"/>
          </a:xfrm>
          <a:prstGeom prst="rect">
            <a:avLst/>
          </a:prstGeom>
          <a:ln>
            <a:solidFill>
              <a:schemeClr val="accent1"/>
            </a:solidFill>
          </a:ln>
        </p:spPr>
      </p:pic>
      <p:sp>
        <p:nvSpPr>
          <p:cNvPr id="6" name="Rectangle 5"/>
          <p:cNvSpPr/>
          <p:nvPr/>
        </p:nvSpPr>
        <p:spPr>
          <a:xfrm>
            <a:off x="1309814" y="1174940"/>
            <a:ext cx="6264875" cy="1977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8075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969" y="2078039"/>
            <a:ext cx="5473339" cy="2465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1"/>
          <p:cNvSpPr txBox="1"/>
          <p:nvPr/>
        </p:nvSpPr>
        <p:spPr>
          <a:xfrm>
            <a:off x="812479" y="321659"/>
            <a:ext cx="7623544" cy="10156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0" dirty="0" smtClean="0">
                <a:solidFill>
                  <a:srgbClr val="0070C0"/>
                </a:solidFill>
              </a:rPr>
              <a:t>Questions &amp; Discussion</a:t>
            </a:r>
            <a:endParaRPr lang="en-US" sz="6000" dirty="0">
              <a:solidFill>
                <a:srgbClr val="0070C0"/>
              </a:solidFill>
            </a:endParaRPr>
          </a:p>
        </p:txBody>
      </p:sp>
    </p:spTree>
    <p:extLst>
      <p:ext uri="{BB962C8B-B14F-4D97-AF65-F5344CB8AC3E}">
        <p14:creationId xmlns:p14="http://schemas.microsoft.com/office/powerpoint/2010/main" val="3859210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he Care Team has all these obstacles to effective care: Image: Three penguins in various colored shirts are climbing a mountain of ice; each level is labeled to represent an obstacle: Conflict. Lack of coordination. Distractions. Fatigue. Workload. Misinterpretation of cues. Lack of role clarity. Miscommunication. Hierarchy. Lack of information sharing. A penguin in a white medical coat stands at the 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964" y="406119"/>
            <a:ext cx="6755310" cy="5066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727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FTE - Positive Time Management</a:t>
            </a:r>
            <a:endParaRPr lang="en-US" dirty="0"/>
          </a:p>
        </p:txBody>
      </p:sp>
      <p:sp>
        <p:nvSpPr>
          <p:cNvPr id="3" name="Content Placeholder 2"/>
          <p:cNvSpPr>
            <a:spLocks noGrp="1"/>
          </p:cNvSpPr>
          <p:nvPr>
            <p:ph idx="1"/>
          </p:nvPr>
        </p:nvSpPr>
        <p:spPr/>
        <p:txBody>
          <a:bodyPr/>
          <a:lstStyle/>
          <a:p>
            <a:r>
              <a:rPr lang="en-US" dirty="0" smtClean="0"/>
              <a:t>Blue et al. (2013): Expanded duty hygienists and assistants are underutilized according to maximum legal ability, although they have a positive impact on dental care quality.</a:t>
            </a:r>
          </a:p>
          <a:p>
            <a:r>
              <a:rPr lang="en-US" dirty="0" smtClean="0"/>
              <a:t>FTE (Full time equivalent hours worked by an employee) positive time management includes placement and usage of personnel according to highest level of licensure/training</a:t>
            </a:r>
          </a:p>
          <a:p>
            <a:pPr lvl="1"/>
            <a:r>
              <a:rPr lang="en-US" dirty="0" smtClean="0"/>
              <a:t>Core of this methodology: </a:t>
            </a:r>
            <a:r>
              <a:rPr lang="en-US" b="1" dirty="0" smtClean="0"/>
              <a:t>optimizing the time </a:t>
            </a:r>
            <a:r>
              <a:rPr lang="en-US" dirty="0" smtClean="0"/>
              <a:t>of the most costly (and usually most profitable) provider</a:t>
            </a:r>
          </a:p>
          <a:p>
            <a:pPr lvl="1"/>
            <a:r>
              <a:rPr lang="en-US" dirty="0" smtClean="0"/>
              <a:t>Many safety net dental and group practice models have adopted this prototype, resulting in </a:t>
            </a:r>
            <a:r>
              <a:rPr lang="en-US" b="1" dirty="0" smtClean="0"/>
              <a:t>improved capacity, patient satisfaction and happier clinicians</a:t>
            </a:r>
            <a:endParaRPr lang="en-US" b="1" dirty="0"/>
          </a:p>
        </p:txBody>
      </p:sp>
    </p:spTree>
    <p:extLst>
      <p:ext uri="{BB962C8B-B14F-4D97-AF65-F5344CB8AC3E}">
        <p14:creationId xmlns:p14="http://schemas.microsoft.com/office/powerpoint/2010/main" val="2115801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4730436"/>
              </p:ext>
            </p:extLst>
          </p:nvPr>
        </p:nvGraphicFramePr>
        <p:xfrm>
          <a:off x="312799" y="361770"/>
          <a:ext cx="8368432" cy="5039360"/>
        </p:xfrm>
        <a:graphic>
          <a:graphicData uri="http://schemas.openxmlformats.org/drawingml/2006/table">
            <a:tbl>
              <a:tblPr firstRow="1" bandRow="1">
                <a:tableStyleId>{5C22544A-7EE6-4342-B048-85BDC9FD1C3A}</a:tableStyleId>
              </a:tblPr>
              <a:tblGrid>
                <a:gridCol w="2092108">
                  <a:extLst>
                    <a:ext uri="{9D8B030D-6E8A-4147-A177-3AD203B41FA5}">
                      <a16:colId xmlns:a16="http://schemas.microsoft.com/office/drawing/2014/main" val="20000"/>
                    </a:ext>
                  </a:extLst>
                </a:gridCol>
                <a:gridCol w="2092108">
                  <a:extLst>
                    <a:ext uri="{9D8B030D-6E8A-4147-A177-3AD203B41FA5}">
                      <a16:colId xmlns:a16="http://schemas.microsoft.com/office/drawing/2014/main" val="20001"/>
                    </a:ext>
                  </a:extLst>
                </a:gridCol>
                <a:gridCol w="2092108">
                  <a:extLst>
                    <a:ext uri="{9D8B030D-6E8A-4147-A177-3AD203B41FA5}">
                      <a16:colId xmlns:a16="http://schemas.microsoft.com/office/drawing/2014/main" val="20002"/>
                    </a:ext>
                  </a:extLst>
                </a:gridCol>
                <a:gridCol w="2092108">
                  <a:extLst>
                    <a:ext uri="{9D8B030D-6E8A-4147-A177-3AD203B41FA5}">
                      <a16:colId xmlns:a16="http://schemas.microsoft.com/office/drawing/2014/main" val="20003"/>
                    </a:ext>
                  </a:extLst>
                </a:gridCol>
              </a:tblGrid>
              <a:tr h="370840">
                <a:tc rowSpan="2">
                  <a:txBody>
                    <a:bodyPr/>
                    <a:lstStyle/>
                    <a:p>
                      <a:pPr algn="ctr"/>
                      <a:r>
                        <a:rPr lang="en-US" dirty="0" smtClean="0">
                          <a:solidFill>
                            <a:schemeClr val="tx1"/>
                          </a:solidFill>
                        </a:rPr>
                        <a:t>Primary Prevention</a:t>
                      </a:r>
                      <a:endParaRPr lang="en-US" dirty="0">
                        <a:solidFill>
                          <a:schemeClr val="tx1"/>
                        </a:solidFill>
                      </a:endParaRPr>
                    </a:p>
                  </a:txBody>
                  <a:tcPr>
                    <a:solidFill>
                      <a:srgbClr val="92D050"/>
                    </a:solidFill>
                  </a:tcPr>
                </a:tc>
                <a:tc rowSpan="2">
                  <a:txBody>
                    <a:bodyPr/>
                    <a:lstStyle/>
                    <a:p>
                      <a:pPr algn="ctr"/>
                      <a:r>
                        <a:rPr lang="en-US" dirty="0" smtClean="0">
                          <a:solidFill>
                            <a:schemeClr val="tx1"/>
                          </a:solidFill>
                        </a:rPr>
                        <a:t>Secondary Prevention</a:t>
                      </a:r>
                      <a:endParaRPr lang="en-US" dirty="0">
                        <a:solidFill>
                          <a:schemeClr val="tx1"/>
                        </a:solidFill>
                      </a:endParaRPr>
                    </a:p>
                  </a:txBody>
                  <a:tcPr>
                    <a:solidFill>
                      <a:srgbClr val="FFFF00"/>
                    </a:solidFill>
                  </a:tcPr>
                </a:tc>
                <a:tc gridSpan="2">
                  <a:txBody>
                    <a:bodyPr/>
                    <a:lstStyle/>
                    <a:p>
                      <a:pPr algn="ctr"/>
                      <a:r>
                        <a:rPr lang="en-US" dirty="0" smtClean="0"/>
                        <a:t>Tertiary Prevention</a:t>
                      </a:r>
                      <a:endParaRPr lang="en-US" dirty="0"/>
                    </a:p>
                  </a:txBody>
                  <a:tcPr>
                    <a:solidFill>
                      <a:srgbClr val="FF0000"/>
                    </a:solidFill>
                  </a:tcPr>
                </a:tc>
                <a:tc hMerge="1">
                  <a:txBody>
                    <a:bodyPr/>
                    <a:lstStyle/>
                    <a:p>
                      <a:pPr algn="ctr"/>
                      <a:endParaRPr lang="en-US" dirty="0"/>
                    </a:p>
                  </a:txBody>
                  <a:tcPr/>
                </a:tc>
                <a:extLst>
                  <a:ext uri="{0D108BD9-81ED-4DB2-BD59-A6C34878D82A}">
                    <a16:rowId xmlns:a16="http://schemas.microsoft.com/office/drawing/2014/main" val="10000"/>
                  </a:ext>
                </a:extLst>
              </a:tr>
              <a:tr h="370840">
                <a:tc vMerge="1">
                  <a:txBody>
                    <a:bodyPr/>
                    <a:lstStyle/>
                    <a:p>
                      <a:endParaRPr lang="en-US" dirty="0"/>
                    </a:p>
                  </a:txBody>
                  <a:tcPr/>
                </a:tc>
                <a:tc vMerge="1">
                  <a:txBody>
                    <a:bodyPr/>
                    <a:lstStyle/>
                    <a:p>
                      <a:endParaRPr lang="en-US" dirty="0"/>
                    </a:p>
                  </a:txBody>
                  <a:tcPr/>
                </a:tc>
                <a:tc>
                  <a:txBody>
                    <a:bodyPr/>
                    <a:lstStyle/>
                    <a:p>
                      <a:pPr algn="ctr"/>
                      <a:r>
                        <a:rPr lang="en-US" dirty="0" smtClean="0">
                          <a:solidFill>
                            <a:schemeClr val="bg1"/>
                          </a:solidFill>
                        </a:rPr>
                        <a:t>Primary Care</a:t>
                      </a:r>
                      <a:endParaRPr lang="en-US" dirty="0">
                        <a:solidFill>
                          <a:schemeClr val="bg1"/>
                        </a:solidFill>
                      </a:endParaRPr>
                    </a:p>
                  </a:txBody>
                  <a:tcPr>
                    <a:solidFill>
                      <a:srgbClr val="FF0000"/>
                    </a:solidFill>
                  </a:tcPr>
                </a:tc>
                <a:tc>
                  <a:txBody>
                    <a:bodyPr/>
                    <a:lstStyle/>
                    <a:p>
                      <a:pPr algn="ctr"/>
                      <a:r>
                        <a:rPr lang="en-US" dirty="0" smtClean="0">
                          <a:solidFill>
                            <a:schemeClr val="bg1"/>
                          </a:solidFill>
                        </a:rPr>
                        <a:t>Specialty</a:t>
                      </a:r>
                      <a:endParaRPr lang="en-US" dirty="0">
                        <a:solidFill>
                          <a:schemeClr val="bg1"/>
                        </a:solidFill>
                      </a:endParaRPr>
                    </a:p>
                  </a:txBody>
                  <a:tcPr>
                    <a:solidFill>
                      <a:srgbClr val="FF0000"/>
                    </a:solidFill>
                  </a:tcPr>
                </a:tc>
                <a:extLst>
                  <a:ext uri="{0D108BD9-81ED-4DB2-BD59-A6C34878D82A}">
                    <a16:rowId xmlns:a16="http://schemas.microsoft.com/office/drawing/2014/main" val="10001"/>
                  </a:ext>
                </a:extLst>
              </a:tr>
              <a:tr h="370840">
                <a:tc>
                  <a:txBody>
                    <a:bodyPr/>
                    <a:lstStyle/>
                    <a:p>
                      <a:pPr marL="285750" indent="-285750">
                        <a:buFont typeface="Arial" panose="020B0604020202020204" pitchFamily="34" charset="0"/>
                        <a:buChar char="•"/>
                      </a:pPr>
                      <a:r>
                        <a:rPr lang="en-US" dirty="0" smtClean="0"/>
                        <a:t>Dietary</a:t>
                      </a:r>
                      <a:r>
                        <a:rPr lang="en-US" baseline="0" dirty="0" smtClean="0"/>
                        <a:t> counseling</a:t>
                      </a:r>
                    </a:p>
                    <a:p>
                      <a:pPr marL="285750" indent="-285750">
                        <a:buFont typeface="Arial" panose="020B0604020202020204" pitchFamily="34" charset="0"/>
                        <a:buChar char="•"/>
                      </a:pPr>
                      <a:r>
                        <a:rPr lang="en-US" baseline="0" dirty="0" smtClean="0"/>
                        <a:t>Behavior modification</a:t>
                      </a:r>
                    </a:p>
                    <a:p>
                      <a:pPr marL="285750" indent="-285750">
                        <a:buFont typeface="Arial" panose="020B0604020202020204" pitchFamily="34" charset="0"/>
                        <a:buChar char="•"/>
                      </a:pPr>
                      <a:r>
                        <a:rPr lang="en-US" baseline="0" dirty="0" smtClean="0"/>
                        <a:t>Fluoride varnish</a:t>
                      </a:r>
                    </a:p>
                    <a:p>
                      <a:pPr marL="285750" indent="-285750">
                        <a:buFont typeface="Arial" panose="020B0604020202020204" pitchFamily="34" charset="0"/>
                        <a:buChar char="•"/>
                      </a:pPr>
                      <a:r>
                        <a:rPr lang="en-US" baseline="0" dirty="0" smtClean="0"/>
                        <a:t>Dental sealant</a:t>
                      </a:r>
                      <a:endParaRPr lang="en-US" dirty="0"/>
                    </a:p>
                  </a:txBody>
                  <a:tcPr/>
                </a:tc>
                <a:tc>
                  <a:txBody>
                    <a:bodyPr/>
                    <a:lstStyle/>
                    <a:p>
                      <a:r>
                        <a:rPr lang="en-US" dirty="0" smtClean="0"/>
                        <a:t>Remineralization</a:t>
                      </a:r>
                      <a:endParaRPr lang="en-US" dirty="0"/>
                    </a:p>
                  </a:txBody>
                  <a:tcPr/>
                </a:tc>
                <a:tc>
                  <a:txBody>
                    <a:bodyPr/>
                    <a:lstStyle/>
                    <a:p>
                      <a:pPr marL="285750" indent="-285750">
                        <a:buFont typeface="Arial" panose="020B0604020202020204" pitchFamily="34" charset="0"/>
                        <a:buChar char="•"/>
                      </a:pPr>
                      <a:r>
                        <a:rPr lang="en-US" dirty="0" smtClean="0"/>
                        <a:t>Restorations</a:t>
                      </a:r>
                    </a:p>
                    <a:p>
                      <a:pPr marL="285750" indent="-285750">
                        <a:buFont typeface="Arial" panose="020B0604020202020204" pitchFamily="34" charset="0"/>
                        <a:buChar char="•"/>
                      </a:pPr>
                      <a:r>
                        <a:rPr lang="en-US" dirty="0" smtClean="0"/>
                        <a:t>Pulpotomy</a:t>
                      </a:r>
                    </a:p>
                    <a:p>
                      <a:pPr marL="285750" indent="-285750">
                        <a:buFont typeface="Arial" panose="020B0604020202020204" pitchFamily="34" charset="0"/>
                        <a:buChar char="•"/>
                      </a:pPr>
                      <a:r>
                        <a:rPr lang="en-US" dirty="0" smtClean="0"/>
                        <a:t>Simple endodontics</a:t>
                      </a:r>
                    </a:p>
                    <a:p>
                      <a:pPr marL="285750" indent="-285750">
                        <a:buFont typeface="Arial" panose="020B0604020202020204" pitchFamily="34" charset="0"/>
                        <a:buChar char="•"/>
                      </a:pPr>
                      <a:r>
                        <a:rPr lang="en-US" dirty="0" smtClean="0"/>
                        <a:t>Simply</a:t>
                      </a:r>
                      <a:r>
                        <a:rPr lang="en-US" baseline="0" dirty="0" smtClean="0"/>
                        <a:t> extractions</a:t>
                      </a:r>
                      <a:endParaRPr lang="en-US" dirty="0"/>
                    </a:p>
                  </a:txBody>
                  <a:tcPr/>
                </a:tc>
                <a:tc>
                  <a:txBody>
                    <a:bodyPr/>
                    <a:lstStyle/>
                    <a:p>
                      <a:pPr marL="285750" indent="-285750">
                        <a:buFont typeface="Arial" panose="020B0604020202020204" pitchFamily="34" charset="0"/>
                        <a:buChar char="•"/>
                      </a:pPr>
                      <a:r>
                        <a:rPr lang="en-US" dirty="0" smtClean="0"/>
                        <a:t>Endodontics</a:t>
                      </a:r>
                    </a:p>
                    <a:p>
                      <a:pPr marL="285750" indent="-285750">
                        <a:buFont typeface="Arial" panose="020B0604020202020204" pitchFamily="34" charset="0"/>
                        <a:buChar char="•"/>
                      </a:pPr>
                      <a:r>
                        <a:rPr lang="en-US" dirty="0" smtClean="0"/>
                        <a:t>Perio</a:t>
                      </a:r>
                      <a:r>
                        <a:rPr lang="en-US" baseline="0" dirty="0" smtClean="0"/>
                        <a:t> surgery</a:t>
                      </a:r>
                    </a:p>
                    <a:p>
                      <a:pPr marL="285750" indent="-285750">
                        <a:buFont typeface="Arial" panose="020B0604020202020204" pitchFamily="34" charset="0"/>
                        <a:buChar char="•"/>
                      </a:pPr>
                      <a:r>
                        <a:rPr lang="en-US" baseline="0" dirty="0" smtClean="0"/>
                        <a:t>Complex prosthodontics</a:t>
                      </a:r>
                    </a:p>
                    <a:p>
                      <a:pPr marL="285750" indent="-285750">
                        <a:buFont typeface="Arial" panose="020B0604020202020204" pitchFamily="34" charset="0"/>
                        <a:buChar char="•"/>
                      </a:pPr>
                      <a:r>
                        <a:rPr lang="en-US" baseline="0" dirty="0" smtClean="0"/>
                        <a:t>Oral surgery</a:t>
                      </a:r>
                    </a:p>
                    <a:p>
                      <a:pPr marL="285750" indent="-285750">
                        <a:buFont typeface="Arial" panose="020B0604020202020204" pitchFamily="34" charset="0"/>
                        <a:buChar char="•"/>
                      </a:pPr>
                      <a:r>
                        <a:rPr lang="en-US" baseline="0" dirty="0" smtClean="0"/>
                        <a:t>Orthodontics</a:t>
                      </a:r>
                      <a:endParaRPr lang="en-US" dirty="0"/>
                    </a:p>
                  </a:txBody>
                  <a:tcPr/>
                </a:tc>
                <a:extLst>
                  <a:ext uri="{0D108BD9-81ED-4DB2-BD59-A6C34878D82A}">
                    <a16:rowId xmlns:a16="http://schemas.microsoft.com/office/drawing/2014/main" val="10002"/>
                  </a:ext>
                </a:extLst>
              </a:tr>
              <a:tr h="370840">
                <a:tc>
                  <a:txBody>
                    <a:bodyPr/>
                    <a:lstStyle/>
                    <a:p>
                      <a:pPr marL="285750" indent="-285750">
                        <a:buFont typeface="Arial" panose="020B0604020202020204" pitchFamily="34" charset="0"/>
                        <a:buChar char="•"/>
                      </a:pPr>
                      <a:r>
                        <a:rPr lang="en-US" dirty="0" smtClean="0"/>
                        <a:t>Dental Assistant</a:t>
                      </a:r>
                      <a:r>
                        <a:rPr lang="en-US" baseline="0" dirty="0" smtClean="0"/>
                        <a:t> </a:t>
                      </a:r>
                      <a:r>
                        <a:rPr lang="en-US" b="1" u="sng" baseline="0" dirty="0" smtClean="0"/>
                        <a:t>$17.13</a:t>
                      </a:r>
                    </a:p>
                    <a:p>
                      <a:pPr marL="285750" indent="-285750">
                        <a:buFont typeface="Arial" panose="020B0604020202020204" pitchFamily="34" charset="0"/>
                        <a:buChar char="•"/>
                      </a:pPr>
                      <a:r>
                        <a:rPr lang="en-US" baseline="0" dirty="0" smtClean="0"/>
                        <a:t>Medical Assistant </a:t>
                      </a:r>
                      <a:r>
                        <a:rPr lang="en-US" b="1" u="sng" baseline="0" dirty="0" smtClean="0"/>
                        <a:t>$14.80</a:t>
                      </a:r>
                    </a:p>
                    <a:p>
                      <a:pPr marL="285750" indent="-285750">
                        <a:buFont typeface="Arial" panose="020B0604020202020204" pitchFamily="34" charset="0"/>
                        <a:buChar char="•"/>
                      </a:pPr>
                      <a:r>
                        <a:rPr lang="en-US" baseline="0" dirty="0" smtClean="0"/>
                        <a:t>Nursing Assistants  </a:t>
                      </a:r>
                      <a:r>
                        <a:rPr lang="en-US" b="1" u="sng" baseline="0" dirty="0" smtClean="0"/>
                        <a:t>$12.51</a:t>
                      </a:r>
                    </a:p>
                    <a:p>
                      <a:pPr marL="285750" indent="-285750">
                        <a:buFont typeface="Arial" panose="020B0604020202020204" pitchFamily="34" charset="0"/>
                        <a:buChar char="•"/>
                      </a:pPr>
                      <a:r>
                        <a:rPr lang="en-US" baseline="0" dirty="0" smtClean="0"/>
                        <a:t>Dietetic Tech </a:t>
                      </a:r>
                      <a:r>
                        <a:rPr lang="en-US" b="1" u="sng" baseline="0" dirty="0" smtClean="0"/>
                        <a:t>$13.74</a:t>
                      </a:r>
                      <a:endParaRPr lang="en-US" b="1" u="sng" dirty="0"/>
                    </a:p>
                  </a:txBody>
                  <a:tcPr/>
                </a:tc>
                <a:tc>
                  <a:txBody>
                    <a:bodyPr/>
                    <a:lstStyle/>
                    <a:p>
                      <a:pPr marL="285750" indent="-285750">
                        <a:buFont typeface="Arial" panose="020B0604020202020204" pitchFamily="34" charset="0"/>
                        <a:buChar char="•"/>
                      </a:pPr>
                      <a:r>
                        <a:rPr lang="en-US" dirty="0" smtClean="0"/>
                        <a:t>Dental Hygienist </a:t>
                      </a:r>
                      <a:r>
                        <a:rPr lang="en-US" b="1" u="sng" dirty="0" smtClean="0"/>
                        <a:t>$34.39</a:t>
                      </a:r>
                    </a:p>
                    <a:p>
                      <a:pPr marL="285750" indent="-285750">
                        <a:buFont typeface="Arial" panose="020B0604020202020204" pitchFamily="34" charset="0"/>
                        <a:buChar char="•"/>
                      </a:pPr>
                      <a:r>
                        <a:rPr lang="en-US" dirty="0" smtClean="0"/>
                        <a:t>Physician Assistant</a:t>
                      </a:r>
                      <a:r>
                        <a:rPr lang="en-US" baseline="0" dirty="0" smtClean="0"/>
                        <a:t>     </a:t>
                      </a:r>
                      <a:r>
                        <a:rPr lang="en-US" b="1" u="sng" dirty="0" smtClean="0"/>
                        <a:t>$45.36</a:t>
                      </a:r>
                    </a:p>
                    <a:p>
                      <a:pPr marL="285750" indent="-285750">
                        <a:buFont typeface="Arial" panose="020B0604020202020204" pitchFamily="34" charset="0"/>
                        <a:buChar char="•"/>
                      </a:pPr>
                      <a:r>
                        <a:rPr lang="en-US" dirty="0" smtClean="0"/>
                        <a:t>Nurse Practitioner       </a:t>
                      </a:r>
                      <a:r>
                        <a:rPr lang="en-US" b="1" u="sng" dirty="0" smtClean="0"/>
                        <a:t>$45.71</a:t>
                      </a:r>
                      <a:endParaRPr lang="en-US" b="1" u="sng" dirty="0"/>
                    </a:p>
                  </a:txBody>
                  <a:tcPr/>
                </a:tc>
                <a:tc>
                  <a:txBody>
                    <a:bodyPr/>
                    <a:lstStyle/>
                    <a:p>
                      <a:pPr marL="285750" indent="-285750">
                        <a:buFont typeface="Arial" panose="020B0604020202020204" pitchFamily="34" charset="0"/>
                        <a:buChar char="•"/>
                      </a:pPr>
                      <a:r>
                        <a:rPr lang="en-US" dirty="0" smtClean="0"/>
                        <a:t>General Dentist </a:t>
                      </a:r>
                      <a:r>
                        <a:rPr lang="en-US" b="1" u="sng" dirty="0" smtClean="0"/>
                        <a:t>$79.12</a:t>
                      </a:r>
                    </a:p>
                    <a:p>
                      <a:pPr marL="285750" indent="-285750">
                        <a:buFont typeface="Arial" panose="020B0604020202020204" pitchFamily="34" charset="0"/>
                        <a:buChar char="•"/>
                      </a:pPr>
                      <a:r>
                        <a:rPr lang="en-US" dirty="0" smtClean="0"/>
                        <a:t>Pediatric Dentist</a:t>
                      </a:r>
                      <a:endParaRPr lang="en-US" dirty="0"/>
                    </a:p>
                  </a:txBody>
                  <a:tcPr/>
                </a:tc>
                <a:tc>
                  <a:txBody>
                    <a:bodyPr/>
                    <a:lstStyle/>
                    <a:p>
                      <a:pPr marL="285750" indent="-285750">
                        <a:buFont typeface="Arial" panose="020B0604020202020204" pitchFamily="34" charset="0"/>
                        <a:buChar char="•"/>
                      </a:pPr>
                      <a:r>
                        <a:rPr lang="en-US" dirty="0" smtClean="0"/>
                        <a:t>Oral Surgeon </a:t>
                      </a:r>
                      <a:r>
                        <a:rPr lang="en-US" b="1" u="sng" dirty="0" smtClean="0"/>
                        <a:t>$105.27</a:t>
                      </a:r>
                    </a:p>
                    <a:p>
                      <a:pPr marL="285750" indent="-285750">
                        <a:buFont typeface="Arial" panose="020B0604020202020204" pitchFamily="34" charset="0"/>
                        <a:buChar char="•"/>
                      </a:pPr>
                      <a:r>
                        <a:rPr lang="en-US" dirty="0" smtClean="0"/>
                        <a:t>Orthodontist </a:t>
                      </a:r>
                      <a:r>
                        <a:rPr lang="en-US" b="1" u="sng" dirty="0" smtClean="0"/>
                        <a:t>$94.36</a:t>
                      </a:r>
                    </a:p>
                    <a:p>
                      <a:pPr marL="285750" indent="-285750">
                        <a:buFont typeface="Arial" panose="020B0604020202020204" pitchFamily="34" charset="0"/>
                        <a:buChar char="•"/>
                      </a:pPr>
                      <a:r>
                        <a:rPr lang="en-US" dirty="0" smtClean="0"/>
                        <a:t>(not all specialists had income captured by BLS)</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7788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based care delivery model</a:t>
            </a:r>
            <a:endParaRPr lang="en-US" dirty="0"/>
          </a:p>
        </p:txBody>
      </p:sp>
      <p:sp>
        <p:nvSpPr>
          <p:cNvPr id="3" name="Content Placeholder 2"/>
          <p:cNvSpPr>
            <a:spLocks noGrp="1"/>
          </p:cNvSpPr>
          <p:nvPr>
            <p:ph idx="1"/>
          </p:nvPr>
        </p:nvSpPr>
        <p:spPr>
          <a:xfrm>
            <a:off x="297711" y="1256436"/>
            <a:ext cx="4125433" cy="3475053"/>
          </a:xfrm>
        </p:spPr>
        <p:txBody>
          <a:bodyPr/>
          <a:lstStyle/>
          <a:p>
            <a:r>
              <a:rPr lang="en-US" dirty="0" smtClean="0"/>
              <a:t>Lack of knowledge and experience in using enhanced function auxiliaries within a team based delivery model</a:t>
            </a:r>
          </a:p>
          <a:p>
            <a:r>
              <a:rPr lang="en-US" dirty="0" smtClean="0"/>
              <a:t>Need to improve socialization of team based models</a:t>
            </a:r>
            <a:endParaRPr lang="en-US" dirty="0"/>
          </a:p>
        </p:txBody>
      </p:sp>
      <p:pic>
        <p:nvPicPr>
          <p:cNvPr id="31746" name="Picture 2" descr="http://www.ahrq.gov/sites/default/files/wysiwyg/professionals/systems/primary-care/businessstrategies/bsintrofig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7451" y="1405292"/>
            <a:ext cx="4816549" cy="407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464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Members and Methodologies</a:t>
            </a:r>
            <a:endParaRPr lang="en-US" dirty="0"/>
          </a:p>
        </p:txBody>
      </p:sp>
      <p:sp>
        <p:nvSpPr>
          <p:cNvPr id="3" name="Content Placeholder 2"/>
          <p:cNvSpPr>
            <a:spLocks noGrp="1"/>
          </p:cNvSpPr>
          <p:nvPr>
            <p:ph sz="quarter" idx="13"/>
          </p:nvPr>
        </p:nvSpPr>
        <p:spPr/>
        <p:txBody>
          <a:bodyPr/>
          <a:lstStyle/>
          <a:p>
            <a:r>
              <a:rPr lang="en-US" dirty="0"/>
              <a:t>New methodologies continue to be proposed that extend the impact and access of oral health practitioners.  </a:t>
            </a:r>
            <a:endParaRPr lang="en-US" dirty="0" smtClean="0"/>
          </a:p>
          <a:p>
            <a:r>
              <a:rPr lang="en-US" dirty="0" smtClean="0"/>
              <a:t>For </a:t>
            </a:r>
            <a:r>
              <a:rPr lang="en-US" dirty="0"/>
              <a:t>underserved areas and populations, these approaches can offer access to care pathways that were previously </a:t>
            </a:r>
            <a:r>
              <a:rPr lang="en-US" dirty="0" smtClean="0"/>
              <a:t>incomplete and perform better </a:t>
            </a:r>
            <a:r>
              <a:rPr lang="en-US" dirty="0"/>
              <a:t>coordination of care. </a:t>
            </a:r>
            <a:endParaRPr lang="en-US" dirty="0" smtClean="0"/>
          </a:p>
          <a:p>
            <a:pPr lvl="1"/>
            <a:r>
              <a:rPr lang="en-US" dirty="0" smtClean="0"/>
              <a:t>The </a:t>
            </a:r>
            <a:r>
              <a:rPr lang="en-US" dirty="0"/>
              <a:t>use of public health dental hygiene practitioners as medical team </a:t>
            </a:r>
            <a:r>
              <a:rPr lang="en-US" dirty="0" smtClean="0"/>
              <a:t>members</a:t>
            </a:r>
          </a:p>
          <a:p>
            <a:pPr lvl="1"/>
            <a:r>
              <a:rPr lang="en-US" dirty="0" smtClean="0"/>
              <a:t>Community </a:t>
            </a:r>
            <a:r>
              <a:rPr lang="en-US" dirty="0"/>
              <a:t>dental health coordinators, </a:t>
            </a:r>
            <a:endParaRPr lang="en-US" dirty="0" smtClean="0"/>
          </a:p>
          <a:p>
            <a:pPr lvl="1"/>
            <a:r>
              <a:rPr lang="en-US" dirty="0" smtClean="0"/>
              <a:t>Virtual </a:t>
            </a:r>
            <a:r>
              <a:rPr lang="en-US" dirty="0"/>
              <a:t>dental </a:t>
            </a:r>
            <a:r>
              <a:rPr lang="en-US" dirty="0" smtClean="0"/>
              <a:t>home</a:t>
            </a:r>
            <a:endParaRPr lang="en-US" dirty="0"/>
          </a:p>
        </p:txBody>
      </p:sp>
    </p:spTree>
    <p:extLst>
      <p:ext uri="{BB962C8B-B14F-4D97-AF65-F5344CB8AC3E}">
        <p14:creationId xmlns:p14="http://schemas.microsoft.com/office/powerpoint/2010/main" val="1491620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PHDHP and the Medical Team</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a:t>Pennsylvania created the Public Health Dental Hygiene Practitioner (PHDHP) in December </a:t>
            </a:r>
            <a:r>
              <a:rPr lang="en-US" dirty="0" smtClean="0"/>
              <a:t>2009.</a:t>
            </a:r>
            <a:endParaRPr lang="en-US" baseline="30000" dirty="0"/>
          </a:p>
          <a:p>
            <a:r>
              <a:rPr lang="en-US" dirty="0" smtClean="0"/>
              <a:t>The </a:t>
            </a:r>
            <a:r>
              <a:rPr lang="en-US" dirty="0"/>
              <a:t>additional PHDHP licensure allows for practice without the supervision of a dentist in select practice sites, </a:t>
            </a:r>
            <a:r>
              <a:rPr lang="en-US" dirty="0" smtClean="0"/>
              <a:t>including FQHCs and </a:t>
            </a:r>
            <a:r>
              <a:rPr lang="en-US" dirty="0"/>
              <a:t>Rural Health Clinics.  </a:t>
            </a:r>
            <a:endParaRPr lang="en-US" dirty="0" smtClean="0"/>
          </a:p>
          <a:p>
            <a:pPr lvl="1"/>
            <a:r>
              <a:rPr lang="en-US" dirty="0" smtClean="0"/>
              <a:t>Dental hygienists in underserved environments have been reported to positively affect outcomes by offering preventive services and care coordination for needed dental care.</a:t>
            </a:r>
            <a:r>
              <a:rPr lang="en-US" baseline="30000" dirty="0" smtClean="0"/>
              <a:t>  </a:t>
            </a:r>
          </a:p>
          <a:p>
            <a:r>
              <a:rPr lang="en-US" dirty="0" smtClean="0"/>
              <a:t>In several areas of the state, </a:t>
            </a:r>
            <a:r>
              <a:rPr lang="en-US" dirty="0"/>
              <a:t>the PHDHP works in a co-located </a:t>
            </a:r>
            <a:r>
              <a:rPr lang="en-US" dirty="0" smtClean="0"/>
              <a:t>operatory, or space, </a:t>
            </a:r>
            <a:r>
              <a:rPr lang="en-US" dirty="0"/>
              <a:t>within the </a:t>
            </a:r>
            <a:r>
              <a:rPr lang="en-US" dirty="0" smtClean="0"/>
              <a:t>pediatric medicine </a:t>
            </a:r>
            <a:r>
              <a:rPr lang="en-US" dirty="0"/>
              <a:t>practice </a:t>
            </a:r>
            <a:endParaRPr lang="en-US" dirty="0" smtClean="0"/>
          </a:p>
          <a:p>
            <a:r>
              <a:rPr lang="en-US" dirty="0" smtClean="0"/>
              <a:t>Coordinating </a:t>
            </a:r>
            <a:r>
              <a:rPr lang="en-US" dirty="0"/>
              <a:t>oral health care for pediatric patients, to coincide with their medical well child </a:t>
            </a:r>
            <a:r>
              <a:rPr lang="en-US" dirty="0" smtClean="0"/>
              <a:t>visits, and managed the dental care referral process. </a:t>
            </a:r>
            <a:endParaRPr lang="en-US" dirty="0"/>
          </a:p>
        </p:txBody>
      </p:sp>
    </p:spTree>
    <p:extLst>
      <p:ext uri="{BB962C8B-B14F-4D97-AF65-F5344CB8AC3E}">
        <p14:creationId xmlns:p14="http://schemas.microsoft.com/office/powerpoint/2010/main" val="1851774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30362</TotalTime>
  <Words>1770</Words>
  <Application>Microsoft Office PowerPoint</Application>
  <PresentationFormat>On-screen Show (4:3)</PresentationFormat>
  <Paragraphs>213</Paragraphs>
  <Slides>38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ＭＳ Ｐゴシック</vt:lpstr>
      <vt:lpstr>Arial</vt:lpstr>
      <vt:lpstr>Arial Narrow</vt:lpstr>
      <vt:lpstr>Calibri</vt:lpstr>
      <vt:lpstr>Office Theme</vt:lpstr>
      <vt:lpstr>Provider - 3.0</vt:lpstr>
      <vt:lpstr>Team Based Care Delivery</vt:lpstr>
      <vt:lpstr>PowerPoint Presentation</vt:lpstr>
      <vt:lpstr>PowerPoint Presentation</vt:lpstr>
      <vt:lpstr>FTE - Positive Time Management</vt:lpstr>
      <vt:lpstr>PowerPoint Presentation</vt:lpstr>
      <vt:lpstr>Team based care delivery model</vt:lpstr>
      <vt:lpstr>New Members and Methodologies</vt:lpstr>
      <vt:lpstr>PHDHP and the Medical Team</vt:lpstr>
      <vt:lpstr>Virtual Dental Home (VDH)</vt:lpstr>
      <vt:lpstr>Community Dental Health Coordinators (CDHCs)</vt:lpstr>
      <vt:lpstr>Provider and Staff Development</vt:lpstr>
      <vt:lpstr>PowerPoint Presentation</vt:lpstr>
      <vt:lpstr>Better IPP Communication and Referral Process</vt:lpstr>
      <vt:lpstr>The Importance of the Referral Process</vt:lpstr>
      <vt:lpstr>HRSA and Oral Health Referral</vt:lpstr>
      <vt:lpstr>Problems with the Referral Process</vt:lpstr>
      <vt:lpstr>Current Referral Use…</vt:lpstr>
      <vt:lpstr>PowerPoint Presentation</vt:lpstr>
      <vt:lpstr>PowerPoint Presentation</vt:lpstr>
      <vt:lpstr>PowerPoint Presentation</vt:lpstr>
      <vt:lpstr>PowerPoint Presentation</vt:lpstr>
      <vt:lpstr>PowerPoint Presentation</vt:lpstr>
      <vt:lpstr>Risk Stratified Care and Population Health</vt:lpstr>
      <vt:lpstr>What are Disease Management Models?</vt:lpstr>
      <vt:lpstr>Organizing Populations for Care</vt:lpstr>
      <vt:lpstr>Risk Stratified Care Management</vt:lpstr>
      <vt:lpstr>Population Health: SBC OH Pyramid</vt:lpstr>
      <vt:lpstr>The Core  of Disease Management </vt:lpstr>
      <vt:lpstr>PowerPoint Presentation</vt:lpstr>
      <vt:lpstr>PowerPoint Presentation</vt:lpstr>
      <vt:lpstr>The Core  of Disease Management </vt:lpstr>
      <vt:lpstr>Self Management (Roles and Goals)</vt:lpstr>
      <vt:lpstr>Risk Assessment and Behavior Impact</vt:lpstr>
      <vt:lpstr>Risk Assessment and Behavior Impact</vt:lpstr>
      <vt:lpstr>PowerPoint Presentation</vt:lpstr>
      <vt:lpstr>Analysis of an Early Adopter Program</vt:lpstr>
      <vt:lpstr>PowerPoint Presentation</vt:lpstr>
    </vt:vector>
  </TitlesOfParts>
  <Company>ARGUS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 DiMaria</dc:creator>
  <cp:lastModifiedBy>Ed Franchi</cp:lastModifiedBy>
  <cp:revision>849</cp:revision>
  <cp:lastPrinted>2016-01-15T14:41:21Z</cp:lastPrinted>
  <dcterms:created xsi:type="dcterms:W3CDTF">2013-12-17T20:07:32Z</dcterms:created>
  <dcterms:modified xsi:type="dcterms:W3CDTF">2017-03-03T15:54:29Z</dcterms:modified>
</cp:coreProperties>
</file>